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651" r:id="rId2"/>
    <p:sldMasterId id="2147483663" r:id="rId3"/>
  </p:sldMasterIdLst>
  <p:notesMasterIdLst>
    <p:notesMasterId r:id="rId42"/>
  </p:notesMasterIdLst>
  <p:handoutMasterIdLst>
    <p:handoutMasterId r:id="rId43"/>
  </p:handoutMasterIdLst>
  <p:sldIdLst>
    <p:sldId id="256" r:id="rId4"/>
    <p:sldId id="340" r:id="rId5"/>
    <p:sldId id="360" r:id="rId6"/>
    <p:sldId id="390" r:id="rId7"/>
    <p:sldId id="391" r:id="rId8"/>
    <p:sldId id="392" r:id="rId9"/>
    <p:sldId id="393" r:id="rId10"/>
    <p:sldId id="312" r:id="rId11"/>
    <p:sldId id="394" r:id="rId12"/>
    <p:sldId id="372" r:id="rId13"/>
    <p:sldId id="368" r:id="rId14"/>
    <p:sldId id="379" r:id="rId15"/>
    <p:sldId id="380" r:id="rId16"/>
    <p:sldId id="375" r:id="rId17"/>
    <p:sldId id="376" r:id="rId18"/>
    <p:sldId id="378" r:id="rId19"/>
    <p:sldId id="343" r:id="rId20"/>
    <p:sldId id="353" r:id="rId21"/>
    <p:sldId id="374" r:id="rId22"/>
    <p:sldId id="384" r:id="rId23"/>
    <p:sldId id="361" r:id="rId24"/>
    <p:sldId id="386" r:id="rId25"/>
    <p:sldId id="382" r:id="rId26"/>
    <p:sldId id="358" r:id="rId27"/>
    <p:sldId id="365" r:id="rId28"/>
    <p:sldId id="363" r:id="rId29"/>
    <p:sldId id="359" r:id="rId30"/>
    <p:sldId id="362" r:id="rId31"/>
    <p:sldId id="367" r:id="rId32"/>
    <p:sldId id="385" r:id="rId33"/>
    <p:sldId id="388" r:id="rId34"/>
    <p:sldId id="389" r:id="rId35"/>
    <p:sldId id="338" r:id="rId36"/>
    <p:sldId id="339" r:id="rId37"/>
    <p:sldId id="342" r:id="rId38"/>
    <p:sldId id="383" r:id="rId39"/>
    <p:sldId id="387" r:id="rId40"/>
    <p:sldId id="271"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8" userDrawn="1">
          <p15:clr>
            <a:srgbClr val="A4A3A4"/>
          </p15:clr>
        </p15:guide>
        <p15:guide id="2" pos="2880">
          <p15:clr>
            <a:srgbClr val="A4A3A4"/>
          </p15:clr>
        </p15:guide>
        <p15:guide id="3" orient="horz" pos="4008" userDrawn="1">
          <p15:clr>
            <a:srgbClr val="F26B43"/>
          </p15:clr>
        </p15:guide>
        <p15:guide id="4" orient="horz" pos="2664" userDrawn="1">
          <p15:clr>
            <a:srgbClr val="F26B43"/>
          </p15:clr>
        </p15:guide>
        <p15:guide id="5" orient="horz" pos="230">
          <p15:clr>
            <a:srgbClr val="A4A3A4"/>
          </p15:clr>
        </p15:guide>
        <p15:guide id="6" pos="104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A4CC"/>
    <a:srgbClr val="21813A"/>
    <a:srgbClr val="82A2C9"/>
    <a:srgbClr val="D9E4F1"/>
    <a:srgbClr val="C1CFDD"/>
    <a:srgbClr val="B3CCE6"/>
    <a:srgbClr val="F0F9FD"/>
    <a:srgbClr val="A6C0DB"/>
    <a:srgbClr val="ECF3F9"/>
    <a:srgbClr val="EAF0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10" autoAdjust="0"/>
    <p:restoredTop sz="85635" autoAdjust="0"/>
  </p:normalViewPr>
  <p:slideViewPr>
    <p:cSldViewPr snapToGrid="0" snapToObjects="1">
      <p:cViewPr varScale="1">
        <p:scale>
          <a:sx n="107" d="100"/>
          <a:sy n="107" d="100"/>
        </p:scale>
        <p:origin x="440" y="168"/>
      </p:cViewPr>
      <p:guideLst>
        <p:guide orient="horz" pos="1368"/>
        <p:guide pos="2880"/>
        <p:guide orient="horz" pos="4008"/>
        <p:guide orient="horz" pos="2664"/>
        <p:guide orient="horz" pos="230"/>
        <p:guide pos="10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6" d="100"/>
          <a:sy n="66" d="100"/>
        </p:scale>
        <p:origin x="3062"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255378-3547-4D9D-B081-9ACBD8AD7AC0}" type="datetimeFigureOut">
              <a:rPr lang="en-US" smtClean="0"/>
              <a:t>5/9/18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D7FA1A-E06B-47C3-A244-6D7FF742991C}" type="slidenum">
              <a:rPr lang="en-US" smtClean="0"/>
              <a:t>‹#›</a:t>
            </a:fld>
            <a:endParaRPr lang="en-US"/>
          </a:p>
        </p:txBody>
      </p:sp>
    </p:spTree>
    <p:extLst>
      <p:ext uri="{BB962C8B-B14F-4D97-AF65-F5344CB8AC3E}">
        <p14:creationId xmlns:p14="http://schemas.microsoft.com/office/powerpoint/2010/main" val="1387855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2B8A50-36A2-40FA-85F8-D22A6400798F}" type="datetimeFigureOut">
              <a:rPr lang="en-US" smtClean="0"/>
              <a:t>5/9/18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8EB8E9-7E05-4C60-A58D-798732DD5BFE}" type="slidenum">
              <a:rPr lang="en-US" smtClean="0"/>
              <a:t>‹#›</a:t>
            </a:fld>
            <a:endParaRPr lang="en-US"/>
          </a:p>
        </p:txBody>
      </p:sp>
    </p:spTree>
    <p:extLst>
      <p:ext uri="{BB962C8B-B14F-4D97-AF65-F5344CB8AC3E}">
        <p14:creationId xmlns:p14="http://schemas.microsoft.com/office/powerpoint/2010/main" val="323637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ohiohighered.org/node/1797" TargetMode="External"/><Relationship Id="rId7" Type="http://schemas.openxmlformats.org/officeDocument/2006/relationships/hyperlink" Target="https://www.ohiohighered.org/sites/ohiohighered.org/files/uploads/military/Military-Veterans-Wanted_ShaleNET.pdf"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my.ohiomeansjobs.monster.com/VetCenter/Home.aspx" TargetMode="External"/><Relationship Id="rId5" Type="http://schemas.openxmlformats.org/officeDocument/2006/relationships/hyperlink" Target="https://transfercredit.ohio.gov/pg_1?:::::" TargetMode="External"/><Relationship Id="rId4" Type="http://schemas.openxmlformats.org/officeDocument/2006/relationships/hyperlink" Target="https://www.ohiohighered.org/node/1798"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a:t>
            </a:fld>
            <a:endParaRPr lang="en-US"/>
          </a:p>
        </p:txBody>
      </p:sp>
    </p:spTree>
    <p:extLst>
      <p:ext uri="{BB962C8B-B14F-4D97-AF65-F5344CB8AC3E}">
        <p14:creationId xmlns:p14="http://schemas.microsoft.com/office/powerpoint/2010/main" val="571911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7</a:t>
            </a:fld>
            <a:endParaRPr lang="en-US"/>
          </a:p>
        </p:txBody>
      </p:sp>
    </p:spTree>
    <p:extLst>
      <p:ext uri="{BB962C8B-B14F-4D97-AF65-F5344CB8AC3E}">
        <p14:creationId xmlns:p14="http://schemas.microsoft.com/office/powerpoint/2010/main" val="2937644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sz="1300" dirty="0"/>
          </a:p>
          <a:p>
            <a:r>
              <a:rPr lang="en-US" sz="1300" dirty="0"/>
              <a:t>What can we do to meet</a:t>
            </a:r>
            <a:r>
              <a:rPr lang="en-US" sz="1300" baseline="0" dirty="0"/>
              <a:t> this goal?</a:t>
            </a:r>
          </a:p>
          <a:p>
            <a:endParaRPr lang="en-US" sz="1300" baseline="0" dirty="0"/>
          </a:p>
          <a:p>
            <a:r>
              <a:rPr lang="en-US" sz="1300" baseline="0" dirty="0"/>
              <a:t>ODHE has a number of initiatives  - I’ll hit the highlights … (</a:t>
            </a:r>
            <a:r>
              <a:rPr lang="en-US" sz="1300" i="1" baseline="0" dirty="0"/>
              <a:t>can save time by only talking about a couple)</a:t>
            </a:r>
          </a:p>
          <a:p>
            <a:endParaRPr lang="en-US" sz="1300" baseline="0" dirty="0"/>
          </a:p>
          <a:p>
            <a:r>
              <a:rPr lang="en-US" sz="1300" baseline="0" dirty="0"/>
              <a:t>Complete College Ohio – a report created several years ago focused on developing a set of strategic recommendations for increasing the percentage of Ohioans with degrees including a required annual Campus Completion Plan for IHE among others</a:t>
            </a:r>
          </a:p>
          <a:p>
            <a:endParaRPr lang="en-US" sz="1300" baseline="0" dirty="0"/>
          </a:p>
          <a:p>
            <a:r>
              <a:rPr lang="en-US" sz="1300" b="1" baseline="0" dirty="0"/>
              <a:t>Guaranteed Transfer Pathways – </a:t>
            </a:r>
            <a:r>
              <a:rPr lang="en-US" sz="1300" baseline="0" dirty="0"/>
              <a:t>statewide pathways from 2 year to 4 year degree programs – directly related to college affordability and degree completion – this includes the TAGs or Transfer Assurance Guides work </a:t>
            </a:r>
          </a:p>
          <a:p>
            <a:endParaRPr lang="en-US" sz="1300" baseline="0" dirty="0"/>
          </a:p>
          <a:p>
            <a:r>
              <a:rPr lang="en-US" sz="1300" baseline="0" dirty="0"/>
              <a:t>Affordability &amp; Efficiency – The Chancellor of Higher Education maintains an efficiency advisory committee to oversee the work of public IHE to find optimal efficiency plans, identifying shared services, streamlining administrative operations, and sharing efficiency best practices</a:t>
            </a:r>
          </a:p>
          <a:p>
            <a:endParaRPr lang="en-US" sz="1300" baseline="0" dirty="0"/>
          </a:p>
          <a:p>
            <a:r>
              <a:rPr lang="en-US" sz="1300" baseline="0" dirty="0"/>
              <a:t>Bridges to Success – Helps public IHE improve student success by systemically linking three success strategies – structure degree pathways, redesigned mathematics gateway courses, and </a:t>
            </a:r>
            <a:r>
              <a:rPr lang="en-US" sz="1300" baseline="0" dirty="0" err="1"/>
              <a:t>corequisite</a:t>
            </a:r>
            <a:r>
              <a:rPr lang="en-US" sz="1300" baseline="0" dirty="0"/>
              <a:t> remediation – the sooner students take courses that count toward a college degree – the greater the chance that they will earn a degree</a:t>
            </a:r>
          </a:p>
          <a:p>
            <a:endParaRPr lang="en-US" sz="1300" baseline="0" dirty="0"/>
          </a:p>
          <a:p>
            <a:r>
              <a:rPr lang="en-US" sz="1400" b="1" dirty="0"/>
              <a:t>GEAR</a:t>
            </a:r>
            <a:r>
              <a:rPr lang="en-US" sz="1400" b="1" baseline="0" dirty="0"/>
              <a:t> UP Ohio </a:t>
            </a:r>
            <a:r>
              <a:rPr lang="en-US" sz="1400" baseline="0" dirty="0"/>
              <a:t>– This state grant project is focused on embedding a college-going culture in targeted schools and communities to increase the number of low-income students prepared to enter and succeed in postsecondary education – goal is to eliminate college access barriers</a:t>
            </a:r>
          </a:p>
          <a:p>
            <a:endParaRPr lang="en-US" sz="1400" baseline="0" dirty="0"/>
          </a:p>
          <a:p>
            <a:r>
              <a:rPr lang="en-US" sz="1400" b="1" dirty="0">
                <a:effectLst/>
              </a:rPr>
              <a:t>Choose Ohio First </a:t>
            </a:r>
            <a:r>
              <a:rPr lang="en-US" sz="1400" dirty="0">
                <a:effectLst/>
              </a:rPr>
              <a:t>– A scholarship program to encourage Ohio’s best and brightest STEMM scholars, to</a:t>
            </a:r>
            <a:r>
              <a:rPr lang="en-US" sz="1400" baseline="0" dirty="0">
                <a:effectLst/>
              </a:rPr>
              <a:t> attend an Ohio IHE in their field instead of leaving the state for education. For those students, Ohio hopes that they will be </a:t>
            </a:r>
            <a:r>
              <a:rPr lang="en-US" sz="1400" dirty="0">
                <a:effectLst/>
              </a:rPr>
              <a:t>likely to live here and earn here, and will positively impact Ohio's economy.</a:t>
            </a:r>
          </a:p>
          <a:p>
            <a:endParaRPr lang="en-US" sz="1400" dirty="0">
              <a:effectLst/>
            </a:endParaRPr>
          </a:p>
          <a:p>
            <a:r>
              <a:rPr lang="en-US" sz="1400" dirty="0">
                <a:effectLst/>
              </a:rPr>
              <a:t>Forever Buckeye – extends</a:t>
            </a:r>
            <a:r>
              <a:rPr lang="en-US" sz="1400" baseline="0" dirty="0">
                <a:effectLst/>
              </a:rPr>
              <a:t> the in-state resident tuition rate to any public or private Ohio HS graduation who leaves the state but returns to enroll in an undergraduate or graduate program at nan Ohio college and also establishes residency in Ohio. </a:t>
            </a:r>
          </a:p>
          <a:p>
            <a:endParaRPr lang="en-US" sz="1400" baseline="0" dirty="0">
              <a:effectLst/>
            </a:endParaRPr>
          </a:p>
          <a:p>
            <a:r>
              <a:rPr lang="en-US" sz="1400" baseline="0" dirty="0">
                <a:effectLst/>
              </a:rPr>
              <a:t>3 Year Degree Plan – Public IHE have assembled plans that will allow students to complete a bachelor’s degree in 3 years – this is completed by incorporating advanced standing programs during high school such as Advanced Placement and College Credit Plus courses as well as career-technical credit transfer and early college high school partnerships</a:t>
            </a:r>
          </a:p>
          <a:p>
            <a:endParaRPr lang="en-US" sz="1400" baseline="0" dirty="0">
              <a:effectLst/>
            </a:endParaRPr>
          </a:p>
          <a:p>
            <a:endParaRPr lang="en-US" sz="1400" baseline="0" dirty="0">
              <a:effectLst/>
            </a:endParaRPr>
          </a:p>
          <a:p>
            <a:endParaRPr lang="en-US" sz="1400" baseline="0" dirty="0">
              <a:effectLst/>
            </a:endParaRPr>
          </a:p>
          <a:p>
            <a:endParaRPr lang="en-US" sz="1400" dirty="0"/>
          </a:p>
          <a:p>
            <a:endParaRPr lang="en-US" sz="1300" baseline="0" dirty="0"/>
          </a:p>
          <a:p>
            <a:r>
              <a:rPr lang="en-US" sz="1400" b="1" dirty="0"/>
              <a:t>One Year Option </a:t>
            </a:r>
            <a:r>
              <a:rPr lang="en-US" sz="1400" dirty="0"/>
              <a:t>– allows graduates of Ohio Technical Centers (adult career</a:t>
            </a:r>
            <a:r>
              <a:rPr lang="en-US" sz="1400" baseline="0" dirty="0"/>
              <a:t> centers) who complete a 900 hour program of study and obtain an industry-recognized credential to receive 30 college technical credit hours toward a technical degree upon enrollment in an IHE. </a:t>
            </a:r>
          </a:p>
          <a:p>
            <a:endParaRPr lang="en-US" sz="1400" baseline="0" dirty="0"/>
          </a:p>
          <a:p>
            <a:r>
              <a:rPr lang="en-US" sz="1400" b="1" baseline="0" dirty="0"/>
              <a:t>Ohio Mathematics </a:t>
            </a:r>
            <a:r>
              <a:rPr lang="en-US" sz="1400" baseline="0" dirty="0"/>
              <a:t>– collaborate effort of math faculty members from state public IHE to revisit and rethink math courses–will help better align course options to students’ academic and career goals. </a:t>
            </a:r>
          </a:p>
          <a:p>
            <a:endParaRPr lang="en-US" sz="1400" baseline="0" dirty="0"/>
          </a:p>
          <a:p>
            <a:r>
              <a:rPr lang="en-US" sz="1400" b="1" baseline="0" dirty="0"/>
              <a:t>SCTAI</a:t>
            </a:r>
            <a:r>
              <a:rPr lang="en-US" sz="1400" baseline="0" dirty="0"/>
              <a:t> Secondary Career-Technical Alignment Initiative goal is to create additional CTAGS (Career-Technical Assurance Guides) or statewide articulation agreements, specifically for secondary high school students who complete agreed upon CT coursework and assessments.</a:t>
            </a:r>
          </a:p>
          <a:p>
            <a:endParaRPr lang="en-US" sz="1400" baseline="0" dirty="0"/>
          </a:p>
          <a:p>
            <a:r>
              <a:rPr lang="en-US" sz="1400" baseline="0" dirty="0"/>
              <a:t>Ohio Means Internships &amp; Co-ops – State and private dollars to increase the number of internships for employers and student in key industries to close the skills gap, increase student completion, and give Ohio competitive advantage in the global human capital talent market</a:t>
            </a:r>
          </a:p>
          <a:p>
            <a:endParaRPr lang="en-US" sz="1400" baseline="0" dirty="0"/>
          </a:p>
          <a:p>
            <a:endParaRPr lang="en-US" sz="1400" baseline="0" dirty="0"/>
          </a:p>
          <a:p>
            <a:endParaRPr lang="en-US" sz="1400" baseline="0" dirty="0"/>
          </a:p>
          <a:p>
            <a:r>
              <a:rPr lang="en-US" sz="1400" b="1" dirty="0"/>
              <a:t>Prior</a:t>
            </a:r>
            <a:r>
              <a:rPr lang="en-US" sz="1400" b="1" baseline="0" dirty="0"/>
              <a:t> Learning Assessment PLA </a:t>
            </a:r>
            <a:r>
              <a:rPr lang="en-US" sz="1400" baseline="0" dirty="0"/>
              <a:t>– measures student learning that has occurred outside of the college classroom to determine whether the learning can apply for college credit</a:t>
            </a:r>
          </a:p>
          <a:p>
            <a:endParaRPr lang="en-US" sz="1400" baseline="0" dirty="0"/>
          </a:p>
          <a:p>
            <a:r>
              <a:rPr lang="en-US" sz="1400" baseline="0" dirty="0"/>
              <a:t>Give Back Go Forward – Ohioans age 60 and older can give back to their communities by volunteering at least 100 hours per year at local non-profit organizations – they earn a 3 credit hour tuition waiver from participate IHE – can use the waiver themselves or donate to another Ohio resident.</a:t>
            </a:r>
          </a:p>
          <a:p>
            <a:endParaRPr lang="en-US" sz="1400" baseline="0" dirty="0"/>
          </a:p>
          <a:p>
            <a:r>
              <a:rPr lang="en-US" sz="1400" b="1" baseline="0" dirty="0"/>
              <a:t>Veterans</a:t>
            </a:r>
            <a:r>
              <a:rPr lang="en-US" sz="1400" baseline="0" dirty="0"/>
              <a:t> - </a:t>
            </a:r>
            <a:r>
              <a:rPr lang="en-US" sz="1400" dirty="0">
                <a:effectLst/>
              </a:rPr>
              <a:t>effort to help veterans, service members and their families achieve college degrees, the University System of Ohio has taken proactive steps to better serve those who have served our country.</a:t>
            </a:r>
          </a:p>
          <a:p>
            <a:endParaRPr lang="en-US" sz="1400" dirty="0">
              <a:effectLst/>
            </a:endParaRPr>
          </a:p>
          <a:p>
            <a:r>
              <a:rPr lang="en-US" sz="1400" b="1" dirty="0">
                <a:effectLst/>
                <a:hlinkClick r:id="rId3"/>
              </a:rPr>
              <a:t>Veteran Services on Ohio Campuses</a:t>
            </a:r>
            <a:endParaRPr lang="en-US" sz="1400" dirty="0">
              <a:effectLst/>
            </a:endParaRPr>
          </a:p>
          <a:p>
            <a:r>
              <a:rPr lang="en-US" sz="1400" b="1" dirty="0">
                <a:effectLst/>
                <a:hlinkClick r:id="rId4"/>
              </a:rPr>
              <a:t>Financial Aid for Veterans</a:t>
            </a:r>
            <a:endParaRPr lang="en-US" sz="1400" dirty="0">
              <a:effectLst/>
            </a:endParaRPr>
          </a:p>
          <a:p>
            <a:r>
              <a:rPr lang="en-US" sz="1400" b="1" dirty="0">
                <a:effectLst/>
                <a:hlinkClick r:id="rId5"/>
              </a:rPr>
              <a:t>Transform Military Training, Experience, and Coursework into College Credit | Ohio Transfer to Degree Guarantee</a:t>
            </a:r>
            <a:endParaRPr lang="en-US" sz="1400" dirty="0">
              <a:effectLst/>
            </a:endParaRPr>
          </a:p>
          <a:p>
            <a:r>
              <a:rPr lang="en-US" sz="1400" b="1" dirty="0">
                <a:effectLst/>
                <a:hlinkClick r:id="rId6"/>
              </a:rPr>
              <a:t>Ohio Means Veteran Jobs</a:t>
            </a:r>
            <a:endParaRPr lang="en-US" sz="1400" dirty="0">
              <a:effectLst/>
            </a:endParaRPr>
          </a:p>
          <a:p>
            <a:r>
              <a:rPr lang="en-US" sz="1400" b="1" dirty="0">
                <a:effectLst/>
                <a:hlinkClick r:id="rId7"/>
              </a:rPr>
              <a:t>Military Veterans Wanted! Scholarship Funds Available</a:t>
            </a:r>
            <a:r>
              <a:rPr lang="en-US" sz="1400" dirty="0">
                <a:effectLst/>
              </a:rPr>
              <a:t> </a:t>
            </a:r>
            <a:endParaRPr lang="en-US" sz="1400" baseline="0" dirty="0"/>
          </a:p>
          <a:p>
            <a:endParaRPr lang="en-US" sz="1400" baseline="0" dirty="0"/>
          </a:p>
          <a:p>
            <a:endParaRPr lang="en-US" sz="1400" baseline="0" dirty="0"/>
          </a:p>
          <a:p>
            <a:endParaRPr lang="en-US" sz="1400" dirty="0"/>
          </a:p>
          <a:p>
            <a:endParaRPr lang="en-US" sz="1400" dirty="0"/>
          </a:p>
          <a:p>
            <a:endParaRPr lang="en-US" sz="1300" baseline="0" dirty="0"/>
          </a:p>
          <a:p>
            <a:endParaRPr lang="en-US" sz="13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C20097-470A-4C3F-BF5A-F25DC1CB557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
        <p:nvSpPr>
          <p:cNvPr id="5" name="Header Placeholder 4"/>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n-ea"/>
                <a:cs typeface="+mn-cs"/>
              </a:rPr>
              <a:t>College Credit Plus</a:t>
            </a: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0543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95314" tIns="47658" rIns="95314" bIns="47658"/>
          <a:lstStyle/>
          <a:p>
            <a:pPr marL="0" marR="0" lvl="0" indent="0" algn="r" defTabSz="953148" rtl="0" eaLnBrk="1" fontAlgn="auto" latinLnBrk="0" hangingPunct="1">
              <a:lnSpc>
                <a:spcPct val="100000"/>
              </a:lnSpc>
              <a:spcBef>
                <a:spcPts val="0"/>
              </a:spcBef>
              <a:spcAft>
                <a:spcPts val="0"/>
              </a:spcAft>
              <a:buClrTx/>
              <a:buSzTx/>
              <a:buFontTx/>
              <a:buNone/>
              <a:tabLst/>
              <a:defRPr/>
            </a:pPr>
            <a:fld id="{1100127B-D780-4963-BDA5-460099F7280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53148"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0076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2838" y="463550"/>
            <a:ext cx="4625975" cy="3470275"/>
          </a:xfrm>
        </p:spPr>
      </p:sp>
      <p:sp>
        <p:nvSpPr>
          <p:cNvPr id="3" name="Notes Placeholder 2"/>
          <p:cNvSpPr>
            <a:spLocks noGrp="1"/>
          </p:cNvSpPr>
          <p:nvPr>
            <p:ph type="body" idx="1"/>
          </p:nvPr>
        </p:nvSpPr>
        <p:spPr>
          <a:xfrm>
            <a:off x="624840" y="4273901"/>
            <a:ext cx="5608320" cy="4183380"/>
          </a:xfrm>
        </p:spPr>
        <p:txBody>
          <a:bodyPr/>
          <a:lstStyle/>
          <a:p>
            <a:endParaRPr lang="en-US" dirty="0"/>
          </a:p>
        </p:txBody>
      </p:sp>
      <p:sp>
        <p:nvSpPr>
          <p:cNvPr id="4" name="Slide Number Placeholder 3"/>
          <p:cNvSpPr>
            <a:spLocks noGrp="1"/>
          </p:cNvSpPr>
          <p:nvPr>
            <p:ph type="sldNum" sz="quarter" idx="10"/>
          </p:nvPr>
        </p:nvSpPr>
        <p:spPr>
          <a:xfrm>
            <a:off x="3655628" y="8565577"/>
            <a:ext cx="3037840" cy="464820"/>
          </a:xfrm>
        </p:spPr>
        <p:txBody>
          <a:bodyPr/>
          <a:lstStyle/>
          <a:p>
            <a:fld id="{A88EB8E9-7E05-4C60-A58D-798732DD5BFE}" type="slidenum">
              <a:rPr lang="en-US" smtClean="0"/>
              <a:t>11</a:t>
            </a:fld>
            <a:endParaRPr lang="en-US"/>
          </a:p>
        </p:txBody>
      </p:sp>
    </p:spTree>
    <p:extLst>
      <p:ext uri="{BB962C8B-B14F-4D97-AF65-F5344CB8AC3E}">
        <p14:creationId xmlns:p14="http://schemas.microsoft.com/office/powerpoint/2010/main" val="454037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18</a:t>
            </a:fld>
            <a:endParaRPr lang="en-US"/>
          </a:p>
        </p:txBody>
      </p:sp>
    </p:spTree>
    <p:extLst>
      <p:ext uri="{BB962C8B-B14F-4D97-AF65-F5344CB8AC3E}">
        <p14:creationId xmlns:p14="http://schemas.microsoft.com/office/powerpoint/2010/main" val="312656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8EB8E9-7E05-4C60-A58D-798732DD5B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9209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8EB8E9-7E05-4C60-A58D-798732DD5B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7596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24</a:t>
            </a:fld>
            <a:endParaRPr lang="en-US"/>
          </a:p>
        </p:txBody>
      </p:sp>
    </p:spTree>
    <p:extLst>
      <p:ext uri="{BB962C8B-B14F-4D97-AF65-F5344CB8AC3E}">
        <p14:creationId xmlns:p14="http://schemas.microsoft.com/office/powerpoint/2010/main" val="620740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kern="1200" dirty="0">
                <a:solidFill>
                  <a:schemeClr val="tx1"/>
                </a:solidFill>
                <a:effectLst/>
                <a:latin typeface="Arial" panose="020B0604020202020204" pitchFamily="34" charset="0"/>
                <a:cs typeface="Arial" panose="020B0604020202020204" pitchFamily="34" charset="0"/>
              </a:rPr>
              <a:t>We continue to look at workforce trends, what credentials are required for certain jobs and how we can streamline these with school course offerings. Ohio’s approved credential list contains more than 200 approved industry-recognized credentials</a:t>
            </a:r>
            <a:r>
              <a:rPr lang="en-US" kern="1200" baseline="0" dirty="0">
                <a:solidFill>
                  <a:schemeClr val="tx1"/>
                </a:solidFill>
                <a:effectLst/>
                <a:latin typeface="Arial" panose="020B0604020202020204" pitchFamily="34" charset="0"/>
                <a:cs typeface="Arial" panose="020B0604020202020204" pitchFamily="34" charset="0"/>
              </a:rPr>
              <a:t> (currently there are </a:t>
            </a:r>
            <a:r>
              <a:rPr lang="en-US" dirty="0">
                <a:latin typeface="Arial" panose="020B0604020202020204" pitchFamily="34" charset="0"/>
                <a:cs typeface="Arial" panose="020B0604020202020204" pitchFamily="34" charset="0"/>
              </a:rPr>
              <a:t>266 in-demand occupations across the state).</a:t>
            </a:r>
            <a:r>
              <a:rPr lang="en-US" baseline="0" dirty="0">
                <a:latin typeface="Arial" panose="020B0604020202020204" pitchFamily="34" charset="0"/>
                <a:cs typeface="Arial" panose="020B0604020202020204" pitchFamily="34" charset="0"/>
              </a:rPr>
              <a:t> Let’s look at the Top 10! </a:t>
            </a:r>
            <a:endParaRPr lang="en-US"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Registered Nurses</a:t>
            </a:r>
            <a:r>
              <a:rPr lang="en-US" dirty="0">
                <a:latin typeface="Arial" panose="020B0604020202020204" pitchFamily="34" charset="0"/>
                <a:cs typeface="Arial" panose="020B0604020202020204" pitchFamily="34" charset="0"/>
              </a:rPr>
              <a:t>, Bachelor's degree, </a:t>
            </a:r>
            <a:r>
              <a:rPr lang="en-US" b="0" i="0" u="none" strike="noStrike" kern="1200" baseline="0" dirty="0">
                <a:solidFill>
                  <a:schemeClr val="tx1"/>
                </a:solidFill>
                <a:latin typeface="Arial" panose="020B0604020202020204" pitchFamily="34" charset="0"/>
                <a:cs typeface="Arial" panose="020B0604020202020204" pitchFamily="34" charset="0"/>
              </a:rPr>
              <a:t>Median Annual Wage: </a:t>
            </a:r>
            <a:r>
              <a:rPr lang="en-US" b="1" i="0" u="none" strike="noStrike" kern="1200" baseline="0" dirty="0">
                <a:solidFill>
                  <a:schemeClr val="tx1"/>
                </a:solidFill>
                <a:latin typeface="Arial" panose="020B0604020202020204" pitchFamily="34" charset="0"/>
                <a:cs typeface="Arial" panose="020B0604020202020204" pitchFamily="34" charset="0"/>
              </a:rPr>
              <a:t>$61,280</a:t>
            </a:r>
            <a:r>
              <a:rPr lang="en-US" b="0" i="0" u="none" strike="noStrike" kern="1200" baseline="0" dirty="0">
                <a:solidFill>
                  <a:schemeClr val="tx1"/>
                </a:solidFill>
                <a:latin typeface="Arial" panose="020B0604020202020204" pitchFamily="34" charset="0"/>
                <a:cs typeface="Arial" panose="020B0604020202020204" pitchFamily="34" charset="0"/>
              </a:rPr>
              <a:t>; Annual Job Openings: </a:t>
            </a:r>
            <a:r>
              <a:rPr lang="en-US" b="1" i="0" u="none" strike="noStrike" kern="1200" baseline="0" dirty="0">
                <a:solidFill>
                  <a:schemeClr val="tx1"/>
                </a:solidFill>
                <a:latin typeface="Arial" panose="020B0604020202020204" pitchFamily="34" charset="0"/>
                <a:cs typeface="Arial" panose="020B0604020202020204" pitchFamily="34" charset="0"/>
              </a:rPr>
              <a:t>4,833</a:t>
            </a:r>
            <a:r>
              <a:rPr lang="en-US" b="1" dirty="0">
                <a:latin typeface="Arial" panose="020B0604020202020204" pitchFamily="34" charset="0"/>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latin typeface="Arial" panose="020B0604020202020204" pitchFamily="34" charset="0"/>
                <a:cs typeface="Arial" panose="020B0604020202020204" pitchFamily="34" charset="0"/>
              </a:rPr>
              <a:t>Nursing Assistants</a:t>
            </a:r>
            <a:r>
              <a:rPr lang="en-US" dirty="0">
                <a:latin typeface="Arial" panose="020B0604020202020204" pitchFamily="34" charset="0"/>
                <a:cs typeface="Arial" panose="020B0604020202020204" pitchFamily="34" charset="0"/>
              </a:rPr>
              <a:t>, Certificate, Some College, </a:t>
            </a:r>
            <a:r>
              <a:rPr lang="en-US" b="0" i="0" u="none" strike="noStrike" kern="1200" baseline="0" dirty="0">
                <a:solidFill>
                  <a:schemeClr val="tx1"/>
                </a:solidFill>
                <a:latin typeface="Arial" panose="020B0604020202020204" pitchFamily="34" charset="0"/>
                <a:cs typeface="Arial" panose="020B0604020202020204" pitchFamily="34" charset="0"/>
              </a:rPr>
              <a:t>Median Annual Wage: </a:t>
            </a:r>
            <a:r>
              <a:rPr lang="en-US" b="1" i="0" u="none" strike="noStrike" kern="1200" baseline="0" dirty="0">
                <a:solidFill>
                  <a:schemeClr val="tx1"/>
                </a:solidFill>
                <a:latin typeface="Arial" panose="020B0604020202020204" pitchFamily="34" charset="0"/>
                <a:cs typeface="Arial" panose="020B0604020202020204" pitchFamily="34" charset="0"/>
              </a:rPr>
              <a:t>$24,150</a:t>
            </a:r>
            <a:r>
              <a:rPr lang="en-US" b="0" i="0" u="none" strike="noStrike" kern="1200" baseline="0" dirty="0">
                <a:solidFill>
                  <a:schemeClr val="tx1"/>
                </a:solidFill>
                <a:latin typeface="Arial" panose="020B0604020202020204" pitchFamily="34" charset="0"/>
                <a:cs typeface="Arial" panose="020B0604020202020204" pitchFamily="34" charset="0"/>
              </a:rPr>
              <a:t>; Annual Job Openings: </a:t>
            </a:r>
            <a:r>
              <a:rPr lang="en-US" b="1" i="0" u="none" strike="noStrike" kern="1200" baseline="0" dirty="0">
                <a:solidFill>
                  <a:schemeClr val="tx1"/>
                </a:solidFill>
                <a:latin typeface="Arial" panose="020B0604020202020204" pitchFamily="34" charset="0"/>
                <a:cs typeface="Arial" panose="020B0604020202020204" pitchFamily="34" charset="0"/>
              </a:rPr>
              <a:t>2,711 </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latin typeface="Arial" panose="020B0604020202020204" pitchFamily="34" charset="0"/>
                <a:cs typeface="Arial" panose="020B0604020202020204" pitchFamily="34" charset="0"/>
              </a:rPr>
              <a:t>Office Clerks</a:t>
            </a:r>
            <a:r>
              <a:rPr lang="en-US" dirty="0">
                <a:latin typeface="Arial" panose="020B0604020202020204" pitchFamily="34" charset="0"/>
                <a:cs typeface="Arial" panose="020B0604020202020204" pitchFamily="34" charset="0"/>
              </a:rPr>
              <a:t>, HS Diploma or equivalent, </a:t>
            </a:r>
            <a:r>
              <a:rPr lang="en-US" b="0" i="0" u="none" strike="noStrike" kern="1200" baseline="0" dirty="0">
                <a:solidFill>
                  <a:schemeClr val="tx1"/>
                </a:solidFill>
                <a:latin typeface="Arial" panose="020B0604020202020204" pitchFamily="34" charset="0"/>
                <a:cs typeface="Arial" panose="020B0604020202020204" pitchFamily="34" charset="0"/>
              </a:rPr>
              <a:t>Median Annual Wage: </a:t>
            </a:r>
            <a:r>
              <a:rPr lang="en-US" b="1" i="0" u="none" strike="noStrike" kern="1200" baseline="0" dirty="0">
                <a:solidFill>
                  <a:schemeClr val="tx1"/>
                </a:solidFill>
                <a:latin typeface="Arial" panose="020B0604020202020204" pitchFamily="34" charset="0"/>
                <a:cs typeface="Arial" panose="020B0604020202020204" pitchFamily="34" charset="0"/>
              </a:rPr>
              <a:t>$28,590</a:t>
            </a:r>
            <a:r>
              <a:rPr lang="en-US" b="0" i="0" u="none" strike="noStrike" kern="1200" baseline="0" dirty="0">
                <a:solidFill>
                  <a:schemeClr val="tx1"/>
                </a:solidFill>
                <a:latin typeface="Arial" panose="020B0604020202020204" pitchFamily="34" charset="0"/>
                <a:cs typeface="Arial" panose="020B0604020202020204" pitchFamily="34" charset="0"/>
              </a:rPr>
              <a:t>; Annual Job Openings: </a:t>
            </a:r>
            <a:r>
              <a:rPr lang="en-US" b="1" i="0" u="none" strike="noStrike" kern="1200" baseline="0" dirty="0">
                <a:solidFill>
                  <a:schemeClr val="tx1"/>
                </a:solidFill>
                <a:latin typeface="Arial" panose="020B0604020202020204" pitchFamily="34" charset="0"/>
                <a:cs typeface="Arial" panose="020B0604020202020204" pitchFamily="34" charset="0"/>
              </a:rPr>
              <a:t>2,495 </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latin typeface="Arial" panose="020B0604020202020204" pitchFamily="34" charset="0"/>
                <a:cs typeface="Arial" panose="020B0604020202020204" pitchFamily="34" charset="0"/>
              </a:rPr>
              <a:t>Customer Service Representatives</a:t>
            </a:r>
            <a:r>
              <a:rPr lang="en-US" dirty="0">
                <a:latin typeface="Arial" panose="020B0604020202020204" pitchFamily="34" charset="0"/>
                <a:cs typeface="Arial" panose="020B0604020202020204" pitchFamily="34" charset="0"/>
              </a:rPr>
              <a:t>, HS Diploma or equivalent, </a:t>
            </a:r>
            <a:r>
              <a:rPr lang="en-US" b="0" i="0" u="none" strike="noStrike" kern="1200" baseline="0" dirty="0">
                <a:solidFill>
                  <a:schemeClr val="tx1"/>
                </a:solidFill>
                <a:latin typeface="Arial" panose="020B0604020202020204" pitchFamily="34" charset="0"/>
                <a:cs typeface="Arial" panose="020B0604020202020204" pitchFamily="34" charset="0"/>
              </a:rPr>
              <a:t>Median Annual Wage: </a:t>
            </a:r>
            <a:r>
              <a:rPr lang="en-US" b="1" i="0" u="none" strike="noStrike" kern="1200" baseline="0" dirty="0">
                <a:solidFill>
                  <a:schemeClr val="tx1"/>
                </a:solidFill>
                <a:latin typeface="Arial" panose="020B0604020202020204" pitchFamily="34" charset="0"/>
                <a:cs typeface="Arial" panose="020B0604020202020204" pitchFamily="34" charset="0"/>
              </a:rPr>
              <a:t>$30,510</a:t>
            </a:r>
            <a:r>
              <a:rPr lang="en-US" b="0" i="0" u="none" strike="noStrike" kern="1200" baseline="0" dirty="0">
                <a:solidFill>
                  <a:schemeClr val="tx1"/>
                </a:solidFill>
                <a:latin typeface="Arial" panose="020B0604020202020204" pitchFamily="34" charset="0"/>
                <a:cs typeface="Arial" panose="020B0604020202020204" pitchFamily="34" charset="0"/>
              </a:rPr>
              <a:t>; Annual Job Openings: </a:t>
            </a:r>
            <a:r>
              <a:rPr lang="en-US" b="1" i="0" u="none" strike="noStrike" kern="1200" baseline="0" dirty="0">
                <a:solidFill>
                  <a:schemeClr val="tx1"/>
                </a:solidFill>
                <a:latin typeface="Arial" panose="020B0604020202020204" pitchFamily="34" charset="0"/>
                <a:cs typeface="Arial" panose="020B0604020202020204" pitchFamily="34" charset="0"/>
              </a:rPr>
              <a:t>2,474</a:t>
            </a:r>
            <a:r>
              <a:rPr lang="en-US" b="0" i="0" u="none" strike="noStrike" kern="1200" baseline="0" dirty="0">
                <a:solidFill>
                  <a:schemeClr val="tx1"/>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latin typeface="Arial" panose="020B0604020202020204" pitchFamily="34" charset="0"/>
                <a:cs typeface="Arial" panose="020B0604020202020204" pitchFamily="34" charset="0"/>
              </a:rPr>
              <a:t>Licensed Practical and Licensed Vocational Nurses</a:t>
            </a:r>
            <a:r>
              <a:rPr lang="en-US" dirty="0">
                <a:latin typeface="Arial" panose="020B0604020202020204" pitchFamily="34" charset="0"/>
                <a:cs typeface="Arial" panose="020B0604020202020204" pitchFamily="34" charset="0"/>
              </a:rPr>
              <a:t>, Certificate/Some college, </a:t>
            </a:r>
            <a:r>
              <a:rPr lang="en-US" b="0" i="0" u="none" strike="noStrike" kern="1200" baseline="0" dirty="0">
                <a:solidFill>
                  <a:schemeClr val="tx1"/>
                </a:solidFill>
                <a:latin typeface="Arial" panose="020B0604020202020204" pitchFamily="34" charset="0"/>
                <a:cs typeface="Arial" panose="020B0604020202020204" pitchFamily="34" charset="0"/>
              </a:rPr>
              <a:t>Median Annual Wage: </a:t>
            </a:r>
            <a:r>
              <a:rPr lang="en-US" b="1" i="0" u="none" strike="noStrike" kern="1200" baseline="0" dirty="0">
                <a:solidFill>
                  <a:schemeClr val="tx1"/>
                </a:solidFill>
                <a:latin typeface="Arial" panose="020B0604020202020204" pitchFamily="34" charset="0"/>
                <a:cs typeface="Arial" panose="020B0604020202020204" pitchFamily="34" charset="0"/>
              </a:rPr>
              <a:t>$40,750</a:t>
            </a:r>
            <a:r>
              <a:rPr lang="en-US" b="0" i="0" u="none" strike="noStrike" kern="1200" baseline="0" dirty="0">
                <a:solidFill>
                  <a:schemeClr val="tx1"/>
                </a:solidFill>
                <a:latin typeface="Arial" panose="020B0604020202020204" pitchFamily="34" charset="0"/>
                <a:cs typeface="Arial" panose="020B0604020202020204" pitchFamily="34" charset="0"/>
              </a:rPr>
              <a:t>; Annual Job Openings: </a:t>
            </a:r>
            <a:r>
              <a:rPr lang="en-US" b="1" i="0" u="none" strike="noStrike" kern="1200" baseline="0" dirty="0">
                <a:solidFill>
                  <a:schemeClr val="tx1"/>
                </a:solidFill>
                <a:latin typeface="Arial" panose="020B0604020202020204" pitchFamily="34" charset="0"/>
                <a:cs typeface="Arial" panose="020B0604020202020204" pitchFamily="34" charset="0"/>
              </a:rPr>
              <a:t>1,930  </a:t>
            </a:r>
            <a:r>
              <a:rPr lang="en-US" dirty="0">
                <a:latin typeface="Arial" panose="020B0604020202020204" pitchFamily="34" charset="0"/>
                <a:cs typeface="Arial" panose="020B0604020202020204" pitchFamily="34" charset="0"/>
              </a:rPr>
              <a:t>  </a:t>
            </a:r>
          </a:p>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25</a:t>
            </a:fld>
            <a:endParaRPr lang="en-US"/>
          </a:p>
        </p:txBody>
      </p:sp>
    </p:spTree>
    <p:extLst>
      <p:ext uri="{BB962C8B-B14F-4D97-AF65-F5344CB8AC3E}">
        <p14:creationId xmlns:p14="http://schemas.microsoft.com/office/powerpoint/2010/main" val="3727458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26</a:t>
            </a:fld>
            <a:endParaRPr lang="en-US"/>
          </a:p>
        </p:txBody>
      </p:sp>
    </p:spTree>
    <p:extLst>
      <p:ext uri="{BB962C8B-B14F-4D97-AF65-F5344CB8AC3E}">
        <p14:creationId xmlns:p14="http://schemas.microsoft.com/office/powerpoint/2010/main" val="2264096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28</a:t>
            </a:fld>
            <a:endParaRPr lang="en-US"/>
          </a:p>
        </p:txBody>
      </p:sp>
    </p:spTree>
    <p:extLst>
      <p:ext uri="{BB962C8B-B14F-4D97-AF65-F5344CB8AC3E}">
        <p14:creationId xmlns:p14="http://schemas.microsoft.com/office/powerpoint/2010/main" val="3063539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29</a:t>
            </a:fld>
            <a:endParaRPr lang="en-US"/>
          </a:p>
        </p:txBody>
      </p:sp>
    </p:spTree>
    <p:extLst>
      <p:ext uri="{BB962C8B-B14F-4D97-AF65-F5344CB8AC3E}">
        <p14:creationId xmlns:p14="http://schemas.microsoft.com/office/powerpoint/2010/main" val="880707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A2631A-FED9-45EC-AEB2-250D8624571D}"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462936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35</a:t>
            </a:fld>
            <a:endParaRPr lang="en-US"/>
          </a:p>
        </p:txBody>
      </p:sp>
    </p:spTree>
    <p:extLst>
      <p:ext uri="{BB962C8B-B14F-4D97-AF65-F5344CB8AC3E}">
        <p14:creationId xmlns:p14="http://schemas.microsoft.com/office/powerpoint/2010/main" val="1331999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95314" tIns="47658" rIns="95314" bIns="47658"/>
          <a:lstStyle/>
          <a:p>
            <a:pPr marL="0" marR="0" lvl="0" indent="0" algn="r" defTabSz="953148" rtl="0" eaLnBrk="1" fontAlgn="auto" latinLnBrk="0" hangingPunct="1">
              <a:lnSpc>
                <a:spcPct val="100000"/>
              </a:lnSpc>
              <a:spcBef>
                <a:spcPts val="0"/>
              </a:spcBef>
              <a:spcAft>
                <a:spcPts val="0"/>
              </a:spcAft>
              <a:buClrTx/>
              <a:buSzTx/>
              <a:buFontTx/>
              <a:buNone/>
              <a:tabLst/>
              <a:defRPr/>
            </a:pPr>
            <a:fld id="{1100127B-D780-4963-BDA5-460099F7280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53148"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9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lvl1pPr>
          </a:lstStyle>
          <a:p>
            <a:r>
              <a:rPr lang="en-US" dirty="0"/>
              <a:t>Click to edit Master title style</a:t>
            </a:r>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00000"/>
                </a:solidFill>
              </a:defRPr>
            </a:lvl1pPr>
          </a:lstStyle>
          <a:p>
            <a:r>
              <a:rPr lang="en-US" dirty="0"/>
              <a:t>Click to edit Master title style</a:t>
            </a:r>
          </a:p>
        </p:txBody>
      </p:sp>
      <p:sp>
        <p:nvSpPr>
          <p:cNvPr id="3" name="Content Placeholder 2"/>
          <p:cNvSpPr>
            <a:spLocks noGrp="1"/>
          </p:cNvSpPr>
          <p:nvPr>
            <p:ph idx="1"/>
          </p:nvPr>
        </p:nvSpPr>
        <p:spPr>
          <a:xfrm>
            <a:off x="457200" y="1580158"/>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FOOTER-1.jpg"/>
          <p:cNvPicPr>
            <a:picLocks noChangeAspect="1"/>
          </p:cNvPicPr>
          <p:nvPr userDrawn="1"/>
        </p:nvPicPr>
        <p:blipFill>
          <a:blip r:embed="rId2"/>
          <a:stretch>
            <a:fillRect/>
          </a:stretch>
        </p:blipFill>
        <p:spPr>
          <a:xfrm>
            <a:off x="0" y="6378160"/>
            <a:ext cx="9144000" cy="4876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4147727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743384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332058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970222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8" name="Footer Placeholder 7"/>
          <p:cNvSpPr>
            <a:spLocks noGrp="1"/>
          </p:cNvSpPr>
          <p:nvPr>
            <p:ph type="ftr" sz="quarter" idx="11"/>
          </p:nvPr>
        </p:nvSpPr>
        <p:spPr/>
        <p:txBody>
          <a:bodyPr/>
          <a:lstStyle/>
          <a:p>
            <a:endParaRPr lang="en-US">
              <a:solidFill>
                <a:srgbClr val="000000">
                  <a:tint val="75000"/>
                </a:srgbClr>
              </a:solidFill>
            </a:endParaRPr>
          </a:p>
        </p:txBody>
      </p:sp>
      <p:sp>
        <p:nvSpPr>
          <p:cNvPr id="9" name="Slide Number Placeholder 8"/>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0731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4" name="Footer Placeholder 3"/>
          <p:cNvSpPr>
            <a:spLocks noGrp="1"/>
          </p:cNvSpPr>
          <p:nvPr>
            <p:ph type="ftr" sz="quarter" idx="11"/>
          </p:nvPr>
        </p:nvSpPr>
        <p:spPr/>
        <p:txBody>
          <a:bodyPr/>
          <a:lstStyle/>
          <a:p>
            <a:endParaRPr lang="en-US">
              <a:solidFill>
                <a:srgbClr val="000000">
                  <a:tint val="75000"/>
                </a:srgbClr>
              </a:solidFill>
            </a:endParaRPr>
          </a:p>
        </p:txBody>
      </p:sp>
      <p:sp>
        <p:nvSpPr>
          <p:cNvPr id="5" name="Slide Number Placeholder 4"/>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863625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844774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4156196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417201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286862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124638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254879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715467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446540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0718734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8" name="Footer Placeholder 7"/>
          <p:cNvSpPr>
            <a:spLocks noGrp="1"/>
          </p:cNvSpPr>
          <p:nvPr>
            <p:ph type="ftr" sz="quarter" idx="11"/>
          </p:nvPr>
        </p:nvSpPr>
        <p:spPr/>
        <p:txBody>
          <a:bodyPr/>
          <a:lstStyle/>
          <a:p>
            <a:endParaRPr lang="en-US">
              <a:solidFill>
                <a:srgbClr val="000000">
                  <a:tint val="75000"/>
                </a:srgbClr>
              </a:solidFill>
            </a:endParaRPr>
          </a:p>
        </p:txBody>
      </p:sp>
      <p:sp>
        <p:nvSpPr>
          <p:cNvPr id="9" name="Slide Number Placeholder 8"/>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62449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4" name="Footer Placeholder 3"/>
          <p:cNvSpPr>
            <a:spLocks noGrp="1"/>
          </p:cNvSpPr>
          <p:nvPr>
            <p:ph type="ftr" sz="quarter" idx="11"/>
          </p:nvPr>
        </p:nvSpPr>
        <p:spPr/>
        <p:txBody>
          <a:bodyPr/>
          <a:lstStyle/>
          <a:p>
            <a:endParaRPr lang="en-US">
              <a:solidFill>
                <a:srgbClr val="000000">
                  <a:tint val="75000"/>
                </a:srgbClr>
              </a:solidFill>
            </a:endParaRPr>
          </a:p>
        </p:txBody>
      </p:sp>
      <p:sp>
        <p:nvSpPr>
          <p:cNvPr id="5" name="Slide Number Placeholder 4"/>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931500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4981598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4946760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2535247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531327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1848589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4.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5.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833738694"/>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32E02F-41A9-E74C-8882-930C1223073F}" type="datetimeFigureOut">
              <a:rPr lang="en-US" smtClean="0">
                <a:solidFill>
                  <a:srgbClr val="000000">
                    <a:tint val="75000"/>
                  </a:srgbClr>
                </a:solidFill>
              </a:rPr>
              <a:pPr/>
              <a:t>5/9/18</a:t>
            </a:fld>
            <a:endParaRPr lang="en-US">
              <a:solidFill>
                <a:srgbClr val="000000">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E2E845-2EF1-4147-B595-A7500D7DE62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09226217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png"/><Relationship Id="rId18" Type="http://schemas.openxmlformats.org/officeDocument/2006/relationships/image" Target="../media/image29.jpg"/><Relationship Id="rId3" Type="http://schemas.openxmlformats.org/officeDocument/2006/relationships/image" Target="../media/image14.png"/><Relationship Id="rId7" Type="http://schemas.openxmlformats.org/officeDocument/2006/relationships/image" Target="../media/image18.jpg"/><Relationship Id="rId12" Type="http://schemas.openxmlformats.org/officeDocument/2006/relationships/image" Target="../media/image23.png"/><Relationship Id="rId17" Type="http://schemas.openxmlformats.org/officeDocument/2006/relationships/image" Target="../media/image28.jpg"/><Relationship Id="rId2" Type="http://schemas.openxmlformats.org/officeDocument/2006/relationships/notesSlide" Target="../notesSlides/notesSlide3.xml"/><Relationship Id="rId16"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jpg"/><Relationship Id="rId5" Type="http://schemas.openxmlformats.org/officeDocument/2006/relationships/image" Target="../media/image16.png"/><Relationship Id="rId15" Type="http://schemas.openxmlformats.org/officeDocument/2006/relationships/image" Target="../media/image26.jpg"/><Relationship Id="rId10" Type="http://schemas.openxmlformats.org/officeDocument/2006/relationships/image" Target="../media/image21.jpg"/><Relationship Id="rId4" Type="http://schemas.openxmlformats.org/officeDocument/2006/relationships/image" Target="../media/image15.png"/><Relationship Id="rId9" Type="http://schemas.openxmlformats.org/officeDocument/2006/relationships/image" Target="../media/image20.jpg"/><Relationship Id="rId14" Type="http://schemas.openxmlformats.org/officeDocument/2006/relationships/image" Target="../media/image25.jpg"/></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46.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tiff"/><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jpg"/><Relationship Id="rId4" Type="http://schemas.openxmlformats.org/officeDocument/2006/relationships/image" Target="../media/image48.png"/><Relationship Id="rId9"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252" y="5311266"/>
            <a:ext cx="8496901" cy="553998"/>
          </a:xfrm>
        </p:spPr>
        <p:txBody>
          <a:bodyPr anchor="t"/>
          <a:lstStyle/>
          <a:p>
            <a:r>
              <a:rPr lang="en-US" sz="3600" dirty="0"/>
              <a:t>Reimagining Secondary Education</a:t>
            </a:r>
          </a:p>
        </p:txBody>
      </p:sp>
      <p:sp>
        <p:nvSpPr>
          <p:cNvPr id="3" name="Subtitle 2"/>
          <p:cNvSpPr>
            <a:spLocks noGrp="1"/>
          </p:cNvSpPr>
          <p:nvPr>
            <p:ph type="subTitle" idx="1"/>
          </p:nvPr>
        </p:nvSpPr>
        <p:spPr>
          <a:xfrm>
            <a:off x="255252" y="5964350"/>
            <a:ext cx="6400800" cy="800219"/>
          </a:xfrm>
        </p:spPr>
        <p:txBody>
          <a:bodyPr/>
          <a:lstStyle/>
          <a:p>
            <a:pPr>
              <a:spcBef>
                <a:spcPts val="0"/>
              </a:spcBef>
            </a:pPr>
            <a:r>
              <a:rPr lang="en-US" sz="2400" b="1" dirty="0"/>
              <a:t>Dr. Steve Gratz</a:t>
            </a:r>
            <a:r>
              <a:rPr lang="en-US" b="1" dirty="0"/>
              <a:t>, </a:t>
            </a:r>
            <a:r>
              <a:rPr lang="en-US" sz="2400" i="1" dirty="0"/>
              <a:t>Senior Executive Director</a:t>
            </a:r>
          </a:p>
          <a:p>
            <a:pPr>
              <a:spcBef>
                <a:spcPts val="0"/>
              </a:spcBef>
            </a:pPr>
            <a:r>
              <a:rPr lang="en-US" sz="2400" i="1" dirty="0"/>
              <a:t>Spring 2018</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4962-BFBB-4A82-9F40-55CCB3748213}"/>
              </a:ext>
            </a:extLst>
          </p:cNvPr>
          <p:cNvSpPr>
            <a:spLocks noGrp="1"/>
          </p:cNvSpPr>
          <p:nvPr>
            <p:ph type="title"/>
          </p:nvPr>
        </p:nvSpPr>
        <p:spPr>
          <a:xfrm>
            <a:off x="457200" y="457200"/>
            <a:ext cx="8229600" cy="646331"/>
          </a:xfrm>
        </p:spPr>
        <p:txBody>
          <a:bodyPr/>
          <a:lstStyle/>
          <a:p>
            <a:r>
              <a:rPr lang="en-US" dirty="0"/>
              <a:t>College Completion Rates</a:t>
            </a:r>
          </a:p>
        </p:txBody>
      </p:sp>
      <p:pic>
        <p:nvPicPr>
          <p:cNvPr id="5" name="Content Placeholder 4">
            <a:extLst>
              <a:ext uri="{FF2B5EF4-FFF2-40B4-BE49-F238E27FC236}">
                <a16:creationId xmlns:a16="http://schemas.microsoft.com/office/drawing/2014/main" id="{84F505A3-DBC4-4E9F-A596-4FCF5D5F0558}"/>
              </a:ext>
            </a:extLst>
          </p:cNvPr>
          <p:cNvPicPr>
            <a:picLocks noGrp="1" noChangeAspect="1"/>
          </p:cNvPicPr>
          <p:nvPr>
            <p:ph idx="1"/>
          </p:nvPr>
        </p:nvPicPr>
        <p:blipFill>
          <a:blip r:embed="rId2"/>
          <a:stretch>
            <a:fillRect/>
          </a:stretch>
        </p:blipFill>
        <p:spPr>
          <a:xfrm>
            <a:off x="3399688" y="1798121"/>
            <a:ext cx="5163271" cy="1086002"/>
          </a:xfrm>
        </p:spPr>
      </p:pic>
      <p:pic>
        <p:nvPicPr>
          <p:cNvPr id="7" name="Picture 6">
            <a:extLst>
              <a:ext uri="{FF2B5EF4-FFF2-40B4-BE49-F238E27FC236}">
                <a16:creationId xmlns:a16="http://schemas.microsoft.com/office/drawing/2014/main" id="{BF8DD739-7C16-466A-AD7A-F11A07B87272}"/>
              </a:ext>
            </a:extLst>
          </p:cNvPr>
          <p:cNvPicPr>
            <a:picLocks noChangeAspect="1"/>
          </p:cNvPicPr>
          <p:nvPr/>
        </p:nvPicPr>
        <p:blipFill>
          <a:blip r:embed="rId3"/>
          <a:stretch>
            <a:fillRect/>
          </a:stretch>
        </p:blipFill>
        <p:spPr>
          <a:xfrm>
            <a:off x="3399687" y="3108733"/>
            <a:ext cx="5287113" cy="1143160"/>
          </a:xfrm>
          <a:prstGeom prst="rect">
            <a:avLst/>
          </a:prstGeom>
        </p:spPr>
      </p:pic>
      <p:pic>
        <p:nvPicPr>
          <p:cNvPr id="9" name="Picture 8">
            <a:extLst>
              <a:ext uri="{FF2B5EF4-FFF2-40B4-BE49-F238E27FC236}">
                <a16:creationId xmlns:a16="http://schemas.microsoft.com/office/drawing/2014/main" id="{A8667879-A007-44DA-98B6-EAA60387C1DE}"/>
              </a:ext>
            </a:extLst>
          </p:cNvPr>
          <p:cNvPicPr>
            <a:picLocks noChangeAspect="1"/>
          </p:cNvPicPr>
          <p:nvPr/>
        </p:nvPicPr>
        <p:blipFill>
          <a:blip r:embed="rId4"/>
          <a:stretch>
            <a:fillRect/>
          </a:stretch>
        </p:blipFill>
        <p:spPr>
          <a:xfrm>
            <a:off x="3399687" y="4476503"/>
            <a:ext cx="3067478" cy="1133633"/>
          </a:xfrm>
          <a:prstGeom prst="rect">
            <a:avLst/>
          </a:prstGeom>
        </p:spPr>
      </p:pic>
      <p:sp>
        <p:nvSpPr>
          <p:cNvPr id="10" name="TextBox 9">
            <a:extLst>
              <a:ext uri="{FF2B5EF4-FFF2-40B4-BE49-F238E27FC236}">
                <a16:creationId xmlns:a16="http://schemas.microsoft.com/office/drawing/2014/main" id="{D56CD5D5-42A2-4612-A5F0-A8BD098A737C}"/>
              </a:ext>
            </a:extLst>
          </p:cNvPr>
          <p:cNvSpPr txBox="1"/>
          <p:nvPr/>
        </p:nvSpPr>
        <p:spPr>
          <a:xfrm>
            <a:off x="282222" y="1964267"/>
            <a:ext cx="3014134" cy="3139321"/>
          </a:xfrm>
          <a:prstGeom prst="rect">
            <a:avLst/>
          </a:prstGeom>
          <a:noFill/>
        </p:spPr>
        <p:txBody>
          <a:bodyPr wrap="square" rtlCol="0">
            <a:spAutoFit/>
          </a:bodyPr>
          <a:lstStyle/>
          <a:p>
            <a:r>
              <a:rPr lang="en-US" b="1" dirty="0"/>
              <a:t>Ohio public colleges (4-year)</a:t>
            </a:r>
          </a:p>
          <a:p>
            <a:endParaRPr lang="en-US" b="1" dirty="0"/>
          </a:p>
          <a:p>
            <a:endParaRPr lang="en-US" b="1" dirty="0"/>
          </a:p>
          <a:p>
            <a:endParaRPr lang="en-US" b="1" dirty="0"/>
          </a:p>
          <a:p>
            <a:endParaRPr lang="en-US" b="1" dirty="0"/>
          </a:p>
          <a:p>
            <a:r>
              <a:rPr lang="en-US" b="1" dirty="0"/>
              <a:t>Ohio private colleges (4-year)</a:t>
            </a:r>
          </a:p>
          <a:p>
            <a:endParaRPr lang="en-US" b="1" dirty="0"/>
          </a:p>
          <a:p>
            <a:endParaRPr lang="en-US" b="1" dirty="0"/>
          </a:p>
          <a:p>
            <a:endParaRPr lang="en-US" b="1" dirty="0"/>
          </a:p>
          <a:p>
            <a:endParaRPr lang="en-US" b="1" dirty="0"/>
          </a:p>
          <a:p>
            <a:r>
              <a:rPr lang="en-US" b="1" dirty="0"/>
              <a:t>Ohio public colleges (2-year)</a:t>
            </a:r>
            <a:endParaRPr lang="en-US" dirty="0"/>
          </a:p>
        </p:txBody>
      </p:sp>
      <p:sp>
        <p:nvSpPr>
          <p:cNvPr id="8" name="TextBox 7">
            <a:extLst>
              <a:ext uri="{FF2B5EF4-FFF2-40B4-BE49-F238E27FC236}">
                <a16:creationId xmlns:a16="http://schemas.microsoft.com/office/drawing/2014/main" id="{6642EBA0-1954-994B-BAE1-3B11372DC57A}"/>
              </a:ext>
            </a:extLst>
          </p:cNvPr>
          <p:cNvSpPr txBox="1"/>
          <p:nvPr/>
        </p:nvSpPr>
        <p:spPr>
          <a:xfrm>
            <a:off x="2857396" y="5881634"/>
            <a:ext cx="3429208" cy="369332"/>
          </a:xfrm>
          <a:prstGeom prst="rect">
            <a:avLst/>
          </a:prstGeom>
          <a:noFill/>
        </p:spPr>
        <p:txBody>
          <a:bodyPr wrap="none" rtlCol="0">
            <a:spAutoFit/>
          </a:bodyPr>
          <a:lstStyle/>
          <a:p>
            <a:r>
              <a:rPr lang="en-US" dirty="0"/>
              <a:t>The Chronicle of Higher Education</a:t>
            </a:r>
          </a:p>
        </p:txBody>
      </p:sp>
    </p:spTree>
    <p:extLst>
      <p:ext uri="{BB962C8B-B14F-4D97-AF65-F5344CB8AC3E}">
        <p14:creationId xmlns:p14="http://schemas.microsoft.com/office/powerpoint/2010/main" val="3936924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004E-92DF-42F5-97FA-972644F487C6}"/>
              </a:ext>
            </a:extLst>
          </p:cNvPr>
          <p:cNvSpPr>
            <a:spLocks noGrp="1"/>
          </p:cNvSpPr>
          <p:nvPr>
            <p:ph type="title"/>
          </p:nvPr>
        </p:nvSpPr>
        <p:spPr/>
        <p:txBody>
          <a:bodyPr/>
          <a:lstStyle/>
          <a:p>
            <a:r>
              <a:rPr lang="en-US" dirty="0"/>
              <a:t>Education Attainment</a:t>
            </a:r>
          </a:p>
        </p:txBody>
      </p:sp>
      <p:pic>
        <p:nvPicPr>
          <p:cNvPr id="9" name="Content Placeholder 8">
            <a:extLst>
              <a:ext uri="{FF2B5EF4-FFF2-40B4-BE49-F238E27FC236}">
                <a16:creationId xmlns:a16="http://schemas.microsoft.com/office/drawing/2014/main" id="{750831F5-7941-407A-87A5-F57C37C45ECC}"/>
              </a:ext>
            </a:extLst>
          </p:cNvPr>
          <p:cNvPicPr>
            <a:picLocks noGrp="1" noChangeAspect="1"/>
          </p:cNvPicPr>
          <p:nvPr>
            <p:ph idx="1"/>
          </p:nvPr>
        </p:nvPicPr>
        <p:blipFill>
          <a:blip r:embed="rId2"/>
          <a:stretch>
            <a:fillRect/>
          </a:stretch>
        </p:blipFill>
        <p:spPr>
          <a:xfrm>
            <a:off x="457200" y="1309634"/>
            <a:ext cx="8335692" cy="4572000"/>
          </a:xfrm>
        </p:spPr>
      </p:pic>
      <p:sp>
        <p:nvSpPr>
          <p:cNvPr id="3" name="TextBox 2">
            <a:extLst>
              <a:ext uri="{FF2B5EF4-FFF2-40B4-BE49-F238E27FC236}">
                <a16:creationId xmlns:a16="http://schemas.microsoft.com/office/drawing/2014/main" id="{1A3F2270-B59F-6845-ABA3-8E5986953CE9}"/>
              </a:ext>
            </a:extLst>
          </p:cNvPr>
          <p:cNvSpPr txBox="1"/>
          <p:nvPr/>
        </p:nvSpPr>
        <p:spPr>
          <a:xfrm>
            <a:off x="2857396" y="5881634"/>
            <a:ext cx="3429208" cy="369332"/>
          </a:xfrm>
          <a:prstGeom prst="rect">
            <a:avLst/>
          </a:prstGeom>
          <a:noFill/>
        </p:spPr>
        <p:txBody>
          <a:bodyPr wrap="none" rtlCol="0">
            <a:spAutoFit/>
          </a:bodyPr>
          <a:lstStyle/>
          <a:p>
            <a:r>
              <a:rPr lang="en-US" dirty="0"/>
              <a:t>The Chronicle of Higher Education</a:t>
            </a:r>
          </a:p>
        </p:txBody>
      </p:sp>
    </p:spTree>
    <p:extLst>
      <p:ext uri="{BB962C8B-B14F-4D97-AF65-F5344CB8AC3E}">
        <p14:creationId xmlns:p14="http://schemas.microsoft.com/office/powerpoint/2010/main" val="1189880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004E-92DF-42F5-97FA-972644F487C6}"/>
              </a:ext>
            </a:extLst>
          </p:cNvPr>
          <p:cNvSpPr>
            <a:spLocks noGrp="1"/>
          </p:cNvSpPr>
          <p:nvPr>
            <p:ph type="title"/>
          </p:nvPr>
        </p:nvSpPr>
        <p:spPr/>
        <p:txBody>
          <a:bodyPr/>
          <a:lstStyle/>
          <a:p>
            <a:r>
              <a:rPr lang="en-US" dirty="0"/>
              <a:t>Education Attainment</a:t>
            </a:r>
          </a:p>
        </p:txBody>
      </p:sp>
      <p:sp>
        <p:nvSpPr>
          <p:cNvPr id="4" name="TextBox 3">
            <a:extLst>
              <a:ext uri="{FF2B5EF4-FFF2-40B4-BE49-F238E27FC236}">
                <a16:creationId xmlns:a16="http://schemas.microsoft.com/office/drawing/2014/main" id="{76AA7FDF-7EE8-0B47-990B-BB610C5F456D}"/>
              </a:ext>
            </a:extLst>
          </p:cNvPr>
          <p:cNvSpPr txBox="1"/>
          <p:nvPr/>
        </p:nvSpPr>
        <p:spPr>
          <a:xfrm>
            <a:off x="2857396" y="5881634"/>
            <a:ext cx="3429208" cy="369332"/>
          </a:xfrm>
          <a:prstGeom prst="rect">
            <a:avLst/>
          </a:prstGeom>
          <a:noFill/>
        </p:spPr>
        <p:txBody>
          <a:bodyPr wrap="none" rtlCol="0">
            <a:spAutoFit/>
          </a:bodyPr>
          <a:lstStyle/>
          <a:p>
            <a:r>
              <a:rPr lang="en-US" dirty="0"/>
              <a:t>The Chronicle of Higher Education</a:t>
            </a:r>
          </a:p>
        </p:txBody>
      </p:sp>
      <p:pic>
        <p:nvPicPr>
          <p:cNvPr id="7" name="Content Placeholder 6">
            <a:extLst>
              <a:ext uri="{FF2B5EF4-FFF2-40B4-BE49-F238E27FC236}">
                <a16:creationId xmlns:a16="http://schemas.microsoft.com/office/drawing/2014/main" id="{BF1B9C5E-44BE-574D-957F-C76CE8B23932}"/>
              </a:ext>
            </a:extLst>
          </p:cNvPr>
          <p:cNvPicPr>
            <a:picLocks noGrp="1" noChangeAspect="1"/>
          </p:cNvPicPr>
          <p:nvPr>
            <p:ph idx="1"/>
          </p:nvPr>
        </p:nvPicPr>
        <p:blipFill>
          <a:blip r:embed="rId2"/>
          <a:stretch>
            <a:fillRect/>
          </a:stretch>
        </p:blipFill>
        <p:spPr>
          <a:xfrm>
            <a:off x="922011" y="1206582"/>
            <a:ext cx="7585363" cy="4572000"/>
          </a:xfrm>
        </p:spPr>
      </p:pic>
    </p:spTree>
    <p:extLst>
      <p:ext uri="{BB962C8B-B14F-4D97-AF65-F5344CB8AC3E}">
        <p14:creationId xmlns:p14="http://schemas.microsoft.com/office/powerpoint/2010/main" val="2007825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004E-92DF-42F5-97FA-972644F487C6}"/>
              </a:ext>
            </a:extLst>
          </p:cNvPr>
          <p:cNvSpPr>
            <a:spLocks noGrp="1"/>
          </p:cNvSpPr>
          <p:nvPr>
            <p:ph type="title"/>
          </p:nvPr>
        </p:nvSpPr>
        <p:spPr/>
        <p:txBody>
          <a:bodyPr/>
          <a:lstStyle/>
          <a:p>
            <a:r>
              <a:rPr lang="en-US" dirty="0"/>
              <a:t>Education Attainment</a:t>
            </a:r>
          </a:p>
        </p:txBody>
      </p:sp>
      <p:sp>
        <p:nvSpPr>
          <p:cNvPr id="4" name="TextBox 3">
            <a:extLst>
              <a:ext uri="{FF2B5EF4-FFF2-40B4-BE49-F238E27FC236}">
                <a16:creationId xmlns:a16="http://schemas.microsoft.com/office/drawing/2014/main" id="{76AA7FDF-7EE8-0B47-990B-BB610C5F456D}"/>
              </a:ext>
            </a:extLst>
          </p:cNvPr>
          <p:cNvSpPr txBox="1"/>
          <p:nvPr/>
        </p:nvSpPr>
        <p:spPr>
          <a:xfrm>
            <a:off x="2857396" y="5881634"/>
            <a:ext cx="3429208" cy="369332"/>
          </a:xfrm>
          <a:prstGeom prst="rect">
            <a:avLst/>
          </a:prstGeom>
          <a:noFill/>
        </p:spPr>
        <p:txBody>
          <a:bodyPr wrap="none" rtlCol="0">
            <a:spAutoFit/>
          </a:bodyPr>
          <a:lstStyle/>
          <a:p>
            <a:r>
              <a:rPr lang="en-US" dirty="0"/>
              <a:t>The Chronicle of Higher Education</a:t>
            </a:r>
          </a:p>
        </p:txBody>
      </p:sp>
      <p:pic>
        <p:nvPicPr>
          <p:cNvPr id="8" name="Content Placeholder 7">
            <a:extLst>
              <a:ext uri="{FF2B5EF4-FFF2-40B4-BE49-F238E27FC236}">
                <a16:creationId xmlns:a16="http://schemas.microsoft.com/office/drawing/2014/main" id="{4AC9FB45-D8F4-1D45-BBB6-682DE85FA6B6}"/>
              </a:ext>
            </a:extLst>
          </p:cNvPr>
          <p:cNvPicPr>
            <a:picLocks noGrp="1" noChangeAspect="1"/>
          </p:cNvPicPr>
          <p:nvPr>
            <p:ph idx="1"/>
          </p:nvPr>
        </p:nvPicPr>
        <p:blipFill>
          <a:blip r:embed="rId2"/>
          <a:stretch>
            <a:fillRect/>
          </a:stretch>
        </p:blipFill>
        <p:spPr>
          <a:xfrm>
            <a:off x="698500" y="1206582"/>
            <a:ext cx="7747000" cy="4572000"/>
          </a:xfrm>
        </p:spPr>
      </p:pic>
    </p:spTree>
    <p:extLst>
      <p:ext uri="{BB962C8B-B14F-4D97-AF65-F5344CB8AC3E}">
        <p14:creationId xmlns:p14="http://schemas.microsoft.com/office/powerpoint/2010/main" val="256340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004E-92DF-42F5-97FA-972644F487C6}"/>
              </a:ext>
            </a:extLst>
          </p:cNvPr>
          <p:cNvSpPr>
            <a:spLocks noGrp="1"/>
          </p:cNvSpPr>
          <p:nvPr>
            <p:ph type="title"/>
          </p:nvPr>
        </p:nvSpPr>
        <p:spPr/>
        <p:txBody>
          <a:bodyPr/>
          <a:lstStyle/>
          <a:p>
            <a:r>
              <a:rPr lang="en-US" dirty="0"/>
              <a:t>Education Attainment</a:t>
            </a:r>
          </a:p>
        </p:txBody>
      </p:sp>
      <p:sp>
        <p:nvSpPr>
          <p:cNvPr id="4" name="TextBox 3">
            <a:extLst>
              <a:ext uri="{FF2B5EF4-FFF2-40B4-BE49-F238E27FC236}">
                <a16:creationId xmlns:a16="http://schemas.microsoft.com/office/drawing/2014/main" id="{76AA7FDF-7EE8-0B47-990B-BB610C5F456D}"/>
              </a:ext>
            </a:extLst>
          </p:cNvPr>
          <p:cNvSpPr txBox="1"/>
          <p:nvPr/>
        </p:nvSpPr>
        <p:spPr>
          <a:xfrm>
            <a:off x="2857396" y="5881634"/>
            <a:ext cx="3429208" cy="369332"/>
          </a:xfrm>
          <a:prstGeom prst="rect">
            <a:avLst/>
          </a:prstGeom>
          <a:noFill/>
        </p:spPr>
        <p:txBody>
          <a:bodyPr wrap="none" rtlCol="0">
            <a:spAutoFit/>
          </a:bodyPr>
          <a:lstStyle/>
          <a:p>
            <a:r>
              <a:rPr lang="en-US" dirty="0"/>
              <a:t>The Chronicle of Higher Education</a:t>
            </a:r>
          </a:p>
        </p:txBody>
      </p:sp>
      <p:pic>
        <p:nvPicPr>
          <p:cNvPr id="7" name="Content Placeholder 6">
            <a:extLst>
              <a:ext uri="{FF2B5EF4-FFF2-40B4-BE49-F238E27FC236}">
                <a16:creationId xmlns:a16="http://schemas.microsoft.com/office/drawing/2014/main" id="{DE55B037-AF8C-E143-B5A9-DCC9DFF3B197}"/>
              </a:ext>
            </a:extLst>
          </p:cNvPr>
          <p:cNvPicPr>
            <a:picLocks noGrp="1" noChangeAspect="1"/>
          </p:cNvPicPr>
          <p:nvPr>
            <p:ph idx="1"/>
          </p:nvPr>
        </p:nvPicPr>
        <p:blipFill>
          <a:blip r:embed="rId2"/>
          <a:stretch>
            <a:fillRect/>
          </a:stretch>
        </p:blipFill>
        <p:spPr>
          <a:xfrm>
            <a:off x="818087" y="1206582"/>
            <a:ext cx="7507826" cy="4572000"/>
          </a:xfrm>
        </p:spPr>
      </p:pic>
    </p:spTree>
    <p:extLst>
      <p:ext uri="{BB962C8B-B14F-4D97-AF65-F5344CB8AC3E}">
        <p14:creationId xmlns:p14="http://schemas.microsoft.com/office/powerpoint/2010/main" val="907106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004E-92DF-42F5-97FA-972644F487C6}"/>
              </a:ext>
            </a:extLst>
          </p:cNvPr>
          <p:cNvSpPr>
            <a:spLocks noGrp="1"/>
          </p:cNvSpPr>
          <p:nvPr>
            <p:ph type="title"/>
          </p:nvPr>
        </p:nvSpPr>
        <p:spPr/>
        <p:txBody>
          <a:bodyPr/>
          <a:lstStyle/>
          <a:p>
            <a:r>
              <a:rPr lang="en-US" dirty="0"/>
              <a:t>Education Attainment</a:t>
            </a:r>
          </a:p>
        </p:txBody>
      </p:sp>
      <p:sp>
        <p:nvSpPr>
          <p:cNvPr id="4" name="TextBox 3">
            <a:extLst>
              <a:ext uri="{FF2B5EF4-FFF2-40B4-BE49-F238E27FC236}">
                <a16:creationId xmlns:a16="http://schemas.microsoft.com/office/drawing/2014/main" id="{76AA7FDF-7EE8-0B47-990B-BB610C5F456D}"/>
              </a:ext>
            </a:extLst>
          </p:cNvPr>
          <p:cNvSpPr txBox="1"/>
          <p:nvPr/>
        </p:nvSpPr>
        <p:spPr>
          <a:xfrm>
            <a:off x="2857396" y="5881634"/>
            <a:ext cx="3429208" cy="369332"/>
          </a:xfrm>
          <a:prstGeom prst="rect">
            <a:avLst/>
          </a:prstGeom>
          <a:noFill/>
        </p:spPr>
        <p:txBody>
          <a:bodyPr wrap="none" rtlCol="0">
            <a:spAutoFit/>
          </a:bodyPr>
          <a:lstStyle/>
          <a:p>
            <a:r>
              <a:rPr lang="en-US" dirty="0"/>
              <a:t>The Chronicle of Higher Education</a:t>
            </a:r>
          </a:p>
        </p:txBody>
      </p:sp>
      <p:pic>
        <p:nvPicPr>
          <p:cNvPr id="7" name="Content Placeholder 6">
            <a:extLst>
              <a:ext uri="{FF2B5EF4-FFF2-40B4-BE49-F238E27FC236}">
                <a16:creationId xmlns:a16="http://schemas.microsoft.com/office/drawing/2014/main" id="{8DD11CFD-10A8-CE48-A0ED-1018E40E4A8F}"/>
              </a:ext>
            </a:extLst>
          </p:cNvPr>
          <p:cNvPicPr>
            <a:picLocks noGrp="1" noChangeAspect="1"/>
          </p:cNvPicPr>
          <p:nvPr>
            <p:ph idx="1"/>
          </p:nvPr>
        </p:nvPicPr>
        <p:blipFill>
          <a:blip r:embed="rId3"/>
          <a:stretch>
            <a:fillRect/>
          </a:stretch>
        </p:blipFill>
        <p:spPr>
          <a:xfrm>
            <a:off x="909828" y="1205901"/>
            <a:ext cx="7324344" cy="4573362"/>
          </a:xfrm>
        </p:spPr>
      </p:pic>
    </p:spTree>
    <p:extLst>
      <p:ext uri="{BB962C8B-B14F-4D97-AF65-F5344CB8AC3E}">
        <p14:creationId xmlns:p14="http://schemas.microsoft.com/office/powerpoint/2010/main" val="2059546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6284" y="1942206"/>
            <a:ext cx="2766085" cy="75079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648" y="5592336"/>
            <a:ext cx="3426906" cy="61194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1704" y="2993688"/>
            <a:ext cx="2910614" cy="519753"/>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648" y="2824576"/>
            <a:ext cx="5000625" cy="892969"/>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65177" y="1301243"/>
            <a:ext cx="1389486" cy="1563172"/>
          </a:xfrm>
          <a:prstGeom prst="rect">
            <a:avLst/>
          </a:prstGeom>
        </p:spPr>
      </p:pic>
      <p:sp>
        <p:nvSpPr>
          <p:cNvPr id="10" name="Title 1">
            <a:extLst>
              <a:ext uri="{FF2B5EF4-FFF2-40B4-BE49-F238E27FC236}">
                <a16:creationId xmlns:a16="http://schemas.microsoft.com/office/drawing/2014/main" id="{BCE90BBF-0FB8-014C-8E31-298DBF605869}"/>
              </a:ext>
            </a:extLst>
          </p:cNvPr>
          <p:cNvSpPr txBox="1">
            <a:spLocks/>
          </p:cNvSpPr>
          <p:nvPr/>
        </p:nvSpPr>
        <p:spPr>
          <a:xfrm>
            <a:off x="457200" y="457200"/>
            <a:ext cx="8229600" cy="646331"/>
          </a:xfrm>
          <a:prstGeom prst="rect">
            <a:avLst/>
          </a:prstGeom>
        </p:spPr>
        <p:txBody>
          <a:bodyPr vert="horz" lIns="0" tIns="0" rIns="0" bIns="0" rtlCol="0" anchor="t" anchorCtr="0">
            <a:sp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r>
              <a:rPr lang="en-US"/>
              <a:t>Ohio Attainment Goal</a:t>
            </a:r>
            <a:endParaRPr lang="en-US" dirty="0"/>
          </a:p>
        </p:txBody>
      </p:sp>
      <p:pic>
        <p:nvPicPr>
          <p:cNvPr id="11" name="Content Placeholder 3">
            <a:extLst>
              <a:ext uri="{FF2B5EF4-FFF2-40B4-BE49-F238E27FC236}">
                <a16:creationId xmlns:a16="http://schemas.microsoft.com/office/drawing/2014/main" id="{0CF46BEB-1090-9148-B43E-25E523B0EA43}"/>
              </a:ext>
            </a:extLst>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a:off x="3336951" y="1155366"/>
            <a:ext cx="2404753" cy="429420"/>
          </a:xfrm>
        </p:spPr>
      </p:pic>
      <p:pic>
        <p:nvPicPr>
          <p:cNvPr id="12" name="Picture 11">
            <a:extLst>
              <a:ext uri="{FF2B5EF4-FFF2-40B4-BE49-F238E27FC236}">
                <a16:creationId xmlns:a16="http://schemas.microsoft.com/office/drawing/2014/main" id="{85FDA9D8-3626-8F41-A0DD-498A46AC15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02910" y="4238869"/>
            <a:ext cx="3417867" cy="610334"/>
          </a:xfrm>
          <a:prstGeom prst="rect">
            <a:avLst/>
          </a:prstGeom>
        </p:spPr>
      </p:pic>
      <p:pic>
        <p:nvPicPr>
          <p:cNvPr id="13" name="Picture 12">
            <a:extLst>
              <a:ext uri="{FF2B5EF4-FFF2-40B4-BE49-F238E27FC236}">
                <a16:creationId xmlns:a16="http://schemas.microsoft.com/office/drawing/2014/main" id="{63A655E6-1410-444F-9FF0-6D455333BAB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46080" y="3864901"/>
            <a:ext cx="2119338" cy="378453"/>
          </a:xfrm>
          <a:prstGeom prst="rect">
            <a:avLst/>
          </a:prstGeom>
        </p:spPr>
      </p:pic>
      <p:pic>
        <p:nvPicPr>
          <p:cNvPr id="15" name="Picture 14">
            <a:extLst>
              <a:ext uri="{FF2B5EF4-FFF2-40B4-BE49-F238E27FC236}">
                <a16:creationId xmlns:a16="http://schemas.microsoft.com/office/drawing/2014/main" id="{FA6F0477-9CF8-674D-BD8C-1533C48C99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922369" y="4898794"/>
            <a:ext cx="2855593" cy="489530"/>
          </a:xfrm>
          <a:prstGeom prst="rect">
            <a:avLst/>
          </a:prstGeom>
        </p:spPr>
      </p:pic>
      <p:pic>
        <p:nvPicPr>
          <p:cNvPr id="17" name="Content Placeholder 3">
            <a:extLst>
              <a:ext uri="{FF2B5EF4-FFF2-40B4-BE49-F238E27FC236}">
                <a16:creationId xmlns:a16="http://schemas.microsoft.com/office/drawing/2014/main" id="{D25F0FE6-02EE-C049-934A-05D38305398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85542" y="1698469"/>
            <a:ext cx="1690915" cy="837003"/>
          </a:xfrm>
          <a:prstGeom prst="rect">
            <a:avLst/>
          </a:prstGeom>
        </p:spPr>
      </p:pic>
      <p:pic>
        <p:nvPicPr>
          <p:cNvPr id="18" name="Picture 17">
            <a:extLst>
              <a:ext uri="{FF2B5EF4-FFF2-40B4-BE49-F238E27FC236}">
                <a16:creationId xmlns:a16="http://schemas.microsoft.com/office/drawing/2014/main" id="{DC564AA3-36D8-0C40-B56F-8D680A326A1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4358" y="3785991"/>
            <a:ext cx="2390807" cy="847029"/>
          </a:xfrm>
          <a:prstGeom prst="rect">
            <a:avLst/>
          </a:prstGeom>
        </p:spPr>
      </p:pic>
      <p:pic>
        <p:nvPicPr>
          <p:cNvPr id="19" name="Picture 18">
            <a:extLst>
              <a:ext uri="{FF2B5EF4-FFF2-40B4-BE49-F238E27FC236}">
                <a16:creationId xmlns:a16="http://schemas.microsoft.com/office/drawing/2014/main" id="{2FC5D33E-A9D8-A44E-A36D-78B59B0B14C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238" y="1751542"/>
            <a:ext cx="2591049" cy="740300"/>
          </a:xfrm>
          <a:prstGeom prst="rect">
            <a:avLst/>
          </a:prstGeom>
        </p:spPr>
      </p:pic>
      <p:pic>
        <p:nvPicPr>
          <p:cNvPr id="20" name="Picture 19">
            <a:extLst>
              <a:ext uri="{FF2B5EF4-FFF2-40B4-BE49-F238E27FC236}">
                <a16:creationId xmlns:a16="http://schemas.microsoft.com/office/drawing/2014/main" id="{BB34A8A4-1664-5141-97EB-AE96E9BA20F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6976" y="4825940"/>
            <a:ext cx="4206979" cy="600997"/>
          </a:xfrm>
          <a:prstGeom prst="rect">
            <a:avLst/>
          </a:prstGeom>
        </p:spPr>
      </p:pic>
      <p:pic>
        <p:nvPicPr>
          <p:cNvPr id="21" name="Content Placeholder 5">
            <a:extLst>
              <a:ext uri="{FF2B5EF4-FFF2-40B4-BE49-F238E27FC236}">
                <a16:creationId xmlns:a16="http://schemas.microsoft.com/office/drawing/2014/main" id="{22D5BB85-3C1A-9F48-9FAE-A2660DC322D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6976" y="1076302"/>
            <a:ext cx="2654135" cy="473953"/>
          </a:xfrm>
          <a:prstGeom prst="rect">
            <a:avLst/>
          </a:prstGeom>
        </p:spPr>
      </p:pic>
      <p:pic>
        <p:nvPicPr>
          <p:cNvPr id="22" name="Picture 21">
            <a:extLst>
              <a:ext uri="{FF2B5EF4-FFF2-40B4-BE49-F238E27FC236}">
                <a16:creationId xmlns:a16="http://schemas.microsoft.com/office/drawing/2014/main" id="{D878D03B-2B9B-FA43-9B6F-D5D97398DF3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741704" y="5618310"/>
            <a:ext cx="2816724" cy="502986"/>
          </a:xfrm>
          <a:prstGeom prst="rect">
            <a:avLst/>
          </a:prstGeom>
        </p:spPr>
      </p:pic>
      <p:pic>
        <p:nvPicPr>
          <p:cNvPr id="23" name="Picture 22">
            <a:extLst>
              <a:ext uri="{FF2B5EF4-FFF2-40B4-BE49-F238E27FC236}">
                <a16:creationId xmlns:a16="http://schemas.microsoft.com/office/drawing/2014/main" id="{F6A62357-E055-F54E-BD45-DAD42E72AF3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336951" y="3649655"/>
            <a:ext cx="3331029" cy="594827"/>
          </a:xfrm>
          <a:prstGeom prst="rect">
            <a:avLst/>
          </a:prstGeom>
        </p:spPr>
      </p:pic>
    </p:spTree>
    <p:extLst>
      <p:ext uri="{BB962C8B-B14F-4D97-AF65-F5344CB8AC3E}">
        <p14:creationId xmlns:p14="http://schemas.microsoft.com/office/powerpoint/2010/main" val="437064188"/>
      </p:ext>
    </p:extLst>
  </p:cSld>
  <p:clrMapOvr>
    <a:masterClrMapping/>
  </p:clrMapOvr>
  <p:transition spd="slow"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1000"/>
                                        <p:tgtEl>
                                          <p:spTgt spid="19"/>
                                        </p:tgtEl>
                                      </p:cBhvr>
                                    </p:animEffect>
                                    <p:anim calcmode="lin" valueType="num">
                                      <p:cBhvr>
                                        <p:cTn id="71" dur="1000" fill="hold"/>
                                        <p:tgtEl>
                                          <p:spTgt spid="19"/>
                                        </p:tgtEl>
                                        <p:attrNameLst>
                                          <p:attrName>ppt_x</p:attrName>
                                        </p:attrNameLst>
                                      </p:cBhvr>
                                      <p:tavLst>
                                        <p:tav tm="0">
                                          <p:val>
                                            <p:strVal val="#ppt_x"/>
                                          </p:val>
                                        </p:tav>
                                        <p:tav tm="100000">
                                          <p:val>
                                            <p:strVal val="#ppt_x"/>
                                          </p:val>
                                        </p:tav>
                                      </p:tavLst>
                                    </p:anim>
                                    <p:anim calcmode="lin" valueType="num">
                                      <p:cBhvr>
                                        <p:cTn id="7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1000"/>
                                        <p:tgtEl>
                                          <p:spTgt spid="20"/>
                                        </p:tgtEl>
                                      </p:cBhvr>
                                    </p:animEffect>
                                    <p:anim calcmode="lin" valueType="num">
                                      <p:cBhvr>
                                        <p:cTn id="85" dur="1000" fill="hold"/>
                                        <p:tgtEl>
                                          <p:spTgt spid="20"/>
                                        </p:tgtEl>
                                        <p:attrNameLst>
                                          <p:attrName>ppt_x</p:attrName>
                                        </p:attrNameLst>
                                      </p:cBhvr>
                                      <p:tavLst>
                                        <p:tav tm="0">
                                          <p:val>
                                            <p:strVal val="#ppt_x"/>
                                          </p:val>
                                        </p:tav>
                                        <p:tav tm="100000">
                                          <p:val>
                                            <p:strVal val="#ppt_x"/>
                                          </p:val>
                                        </p:tav>
                                      </p:tavLst>
                                    </p:anim>
                                    <p:anim calcmode="lin" valueType="num">
                                      <p:cBhvr>
                                        <p:cTn id="8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fade">
                                      <p:cBhvr>
                                        <p:cTn id="91" dur="1000"/>
                                        <p:tgtEl>
                                          <p:spTgt spid="17"/>
                                        </p:tgtEl>
                                      </p:cBhvr>
                                    </p:animEffect>
                                    <p:anim calcmode="lin" valueType="num">
                                      <p:cBhvr>
                                        <p:cTn id="92" dur="1000" fill="hold"/>
                                        <p:tgtEl>
                                          <p:spTgt spid="17"/>
                                        </p:tgtEl>
                                        <p:attrNameLst>
                                          <p:attrName>ppt_x</p:attrName>
                                        </p:attrNameLst>
                                      </p:cBhvr>
                                      <p:tavLst>
                                        <p:tav tm="0">
                                          <p:val>
                                            <p:strVal val="#ppt_x"/>
                                          </p:val>
                                        </p:tav>
                                        <p:tav tm="100000">
                                          <p:val>
                                            <p:strVal val="#ppt_x"/>
                                          </p:val>
                                        </p:tav>
                                      </p:tavLst>
                                    </p:anim>
                                    <p:anim calcmode="lin" valueType="num">
                                      <p:cBhvr>
                                        <p:cTn id="9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1000"/>
                                        <p:tgtEl>
                                          <p:spTgt spid="21"/>
                                        </p:tgtEl>
                                      </p:cBhvr>
                                    </p:animEffect>
                                    <p:anim calcmode="lin" valueType="num">
                                      <p:cBhvr>
                                        <p:cTn id="99" dur="1000" fill="hold"/>
                                        <p:tgtEl>
                                          <p:spTgt spid="21"/>
                                        </p:tgtEl>
                                        <p:attrNameLst>
                                          <p:attrName>ppt_x</p:attrName>
                                        </p:attrNameLst>
                                      </p:cBhvr>
                                      <p:tavLst>
                                        <p:tav tm="0">
                                          <p:val>
                                            <p:strVal val="#ppt_x"/>
                                          </p:val>
                                        </p:tav>
                                        <p:tav tm="100000">
                                          <p:val>
                                            <p:strVal val="#ppt_x"/>
                                          </p:val>
                                        </p:tav>
                                      </p:tavLst>
                                    </p:anim>
                                    <p:anim calcmode="lin" valueType="num">
                                      <p:cBhvr>
                                        <p:cTn id="10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fade">
                                      <p:cBhvr>
                                        <p:cTn id="105" dur="1000"/>
                                        <p:tgtEl>
                                          <p:spTgt spid="22"/>
                                        </p:tgtEl>
                                      </p:cBhvr>
                                    </p:animEffect>
                                    <p:anim calcmode="lin" valueType="num">
                                      <p:cBhvr>
                                        <p:cTn id="106" dur="1000" fill="hold"/>
                                        <p:tgtEl>
                                          <p:spTgt spid="22"/>
                                        </p:tgtEl>
                                        <p:attrNameLst>
                                          <p:attrName>ppt_x</p:attrName>
                                        </p:attrNameLst>
                                      </p:cBhvr>
                                      <p:tavLst>
                                        <p:tav tm="0">
                                          <p:val>
                                            <p:strVal val="#ppt_x"/>
                                          </p:val>
                                        </p:tav>
                                        <p:tav tm="100000">
                                          <p:val>
                                            <p:strVal val="#ppt_x"/>
                                          </p:val>
                                        </p:tav>
                                      </p:tavLst>
                                    </p:anim>
                                    <p:anim calcmode="lin" valueType="num">
                                      <p:cBhvr>
                                        <p:cTn id="10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fade">
                                      <p:cBhvr>
                                        <p:cTn id="112" dur="1000"/>
                                        <p:tgtEl>
                                          <p:spTgt spid="23"/>
                                        </p:tgtEl>
                                      </p:cBhvr>
                                    </p:animEffect>
                                    <p:anim calcmode="lin" valueType="num">
                                      <p:cBhvr>
                                        <p:cTn id="113" dur="1000" fill="hold"/>
                                        <p:tgtEl>
                                          <p:spTgt spid="23"/>
                                        </p:tgtEl>
                                        <p:attrNameLst>
                                          <p:attrName>ppt_x</p:attrName>
                                        </p:attrNameLst>
                                      </p:cBhvr>
                                      <p:tavLst>
                                        <p:tav tm="0">
                                          <p:val>
                                            <p:strVal val="#ppt_x"/>
                                          </p:val>
                                        </p:tav>
                                        <p:tav tm="100000">
                                          <p:val>
                                            <p:strVal val="#ppt_x"/>
                                          </p:val>
                                        </p:tav>
                                      </p:tavLst>
                                    </p:anim>
                                    <p:anim calcmode="lin" valueType="num">
                                      <p:cBhvr>
                                        <p:cTn id="1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004E-92DF-42F5-97FA-972644F487C6}"/>
              </a:ext>
            </a:extLst>
          </p:cNvPr>
          <p:cNvSpPr>
            <a:spLocks noGrp="1"/>
          </p:cNvSpPr>
          <p:nvPr>
            <p:ph type="title"/>
          </p:nvPr>
        </p:nvSpPr>
        <p:spPr/>
        <p:txBody>
          <a:bodyPr/>
          <a:lstStyle/>
          <a:p>
            <a:r>
              <a:rPr lang="en-US" dirty="0"/>
              <a:t>Education Attainment</a:t>
            </a:r>
          </a:p>
        </p:txBody>
      </p:sp>
      <p:sp>
        <p:nvSpPr>
          <p:cNvPr id="4" name="TextBox 3">
            <a:extLst>
              <a:ext uri="{FF2B5EF4-FFF2-40B4-BE49-F238E27FC236}">
                <a16:creationId xmlns:a16="http://schemas.microsoft.com/office/drawing/2014/main" id="{76AA7FDF-7EE8-0B47-990B-BB610C5F456D}"/>
              </a:ext>
            </a:extLst>
          </p:cNvPr>
          <p:cNvSpPr txBox="1"/>
          <p:nvPr/>
        </p:nvSpPr>
        <p:spPr>
          <a:xfrm>
            <a:off x="2857396" y="5881634"/>
            <a:ext cx="3429208" cy="369332"/>
          </a:xfrm>
          <a:prstGeom prst="rect">
            <a:avLst/>
          </a:prstGeom>
          <a:noFill/>
        </p:spPr>
        <p:txBody>
          <a:bodyPr wrap="none" rtlCol="0">
            <a:spAutoFit/>
          </a:bodyPr>
          <a:lstStyle/>
          <a:p>
            <a:r>
              <a:rPr lang="en-US" dirty="0"/>
              <a:t>The Chronicle of Higher Education</a:t>
            </a:r>
          </a:p>
        </p:txBody>
      </p:sp>
      <p:pic>
        <p:nvPicPr>
          <p:cNvPr id="7" name="Content Placeholder 6">
            <a:extLst>
              <a:ext uri="{FF2B5EF4-FFF2-40B4-BE49-F238E27FC236}">
                <a16:creationId xmlns:a16="http://schemas.microsoft.com/office/drawing/2014/main" id="{0C0DD1DD-3FC3-724D-BE25-DFBE988BDB13}"/>
              </a:ext>
            </a:extLst>
          </p:cNvPr>
          <p:cNvPicPr>
            <a:picLocks noGrp="1" noChangeAspect="1"/>
          </p:cNvPicPr>
          <p:nvPr>
            <p:ph idx="1"/>
          </p:nvPr>
        </p:nvPicPr>
        <p:blipFill>
          <a:blip r:embed="rId2"/>
          <a:stretch>
            <a:fillRect/>
          </a:stretch>
        </p:blipFill>
        <p:spPr>
          <a:xfrm>
            <a:off x="836481" y="1206582"/>
            <a:ext cx="7471037" cy="4572000"/>
          </a:xfrm>
        </p:spPr>
      </p:pic>
    </p:spTree>
    <p:extLst>
      <p:ext uri="{BB962C8B-B14F-4D97-AF65-F5344CB8AC3E}">
        <p14:creationId xmlns:p14="http://schemas.microsoft.com/office/powerpoint/2010/main" val="2839819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F2B7E99B-6B70-42AB-A927-8F2EB35A88E9}"/>
              </a:ext>
            </a:extLst>
          </p:cNvPr>
          <p:cNvSpPr>
            <a:spLocks noGrp="1"/>
          </p:cNvSpPr>
          <p:nvPr>
            <p:ph type="title"/>
          </p:nvPr>
        </p:nvSpPr>
        <p:spPr/>
        <p:txBody>
          <a:bodyPr/>
          <a:lstStyle/>
          <a:p>
            <a:r>
              <a:rPr lang="en-US"/>
              <a:t>Goal for Each Child</a:t>
            </a:r>
            <a:endParaRPr lang="en-US" dirty="0"/>
          </a:p>
        </p:txBody>
      </p:sp>
      <p:sp>
        <p:nvSpPr>
          <p:cNvPr id="3" name="Content Placeholder 2">
            <a:extLst>
              <a:ext uri="{FF2B5EF4-FFF2-40B4-BE49-F238E27FC236}">
                <a16:creationId xmlns:a16="http://schemas.microsoft.com/office/drawing/2014/main" id="{DB9566C2-F014-F447-9CA1-0380D14C9010}"/>
              </a:ext>
            </a:extLst>
          </p:cNvPr>
          <p:cNvSpPr>
            <a:spLocks noGrp="1"/>
          </p:cNvSpPr>
          <p:nvPr>
            <p:ph idx="1"/>
          </p:nvPr>
        </p:nvSpPr>
        <p:spPr>
          <a:xfrm>
            <a:off x="457200" y="1580158"/>
            <a:ext cx="8229600" cy="4488133"/>
          </a:xfrm>
        </p:spPr>
        <p:txBody>
          <a:bodyPr/>
          <a:lstStyle/>
          <a:p>
            <a:pPr marL="0" lvl="0" indent="0" defTabSz="914400">
              <a:spcBef>
                <a:spcPts val="0"/>
              </a:spcBef>
              <a:buNone/>
              <a:defRPr/>
            </a:pPr>
            <a:r>
              <a:rPr lang="en-US" sz="2800" dirty="0">
                <a:latin typeface="Arial" panose="020B0604020202020204" pitchFamily="34" charset="0"/>
                <a:ea typeface="Calibri" panose="020F0502020204030204" pitchFamily="34" charset="0"/>
                <a:cs typeface="Arial" panose="020B0604020202020204" pitchFamily="34" charset="0"/>
              </a:rPr>
              <a:t>Annually increase the percentage of Ohio’s high school graduates who, within one year of graduation, are: </a:t>
            </a:r>
          </a:p>
          <a:p>
            <a:pPr marL="342900" lvl="0" indent="-342900" defTabSz="914400">
              <a:spcBef>
                <a:spcPts val="0"/>
              </a:spcBef>
              <a:buFont typeface="Symbol" panose="05050102010706020507" pitchFamily="18" charset="2"/>
              <a:buChar char=""/>
              <a:defRPr/>
            </a:pPr>
            <a:r>
              <a:rPr lang="en-US" sz="2400" dirty="0">
                <a:latin typeface="Arial" panose="020B0604020202020204" pitchFamily="34" charset="0"/>
                <a:ea typeface="Calibri" panose="020F0502020204030204" pitchFamily="34" charset="0"/>
                <a:cs typeface="Arial" panose="020B0604020202020204" pitchFamily="34" charset="0"/>
              </a:rPr>
              <a:t>Enrolled and succeeding in a post-high school learning experience, including an adult career-technical education program, an apprenticeship and/or a two-year or four-year college program (15 semester hours); or  </a:t>
            </a:r>
          </a:p>
          <a:p>
            <a:pPr marL="342900" lvl="0" indent="-342900" defTabSz="914400">
              <a:spcBef>
                <a:spcPts val="0"/>
              </a:spcBef>
              <a:buFont typeface="Symbol" panose="05050102010706020507" pitchFamily="18" charset="2"/>
              <a:buChar char=""/>
              <a:defRPr/>
            </a:pPr>
            <a:r>
              <a:rPr lang="en-US" sz="2400" dirty="0">
                <a:latin typeface="Arial" panose="020B0604020202020204" pitchFamily="34" charset="0"/>
                <a:ea typeface="Calibri" panose="020F0502020204030204" pitchFamily="34" charset="0"/>
                <a:cs typeface="Arial" panose="020B0604020202020204" pitchFamily="34" charset="0"/>
              </a:rPr>
              <a:t>Serving in a military branch; or</a:t>
            </a:r>
          </a:p>
          <a:p>
            <a:pPr marL="342900" lvl="0" indent="-342900" defTabSz="914400">
              <a:spcBef>
                <a:spcPts val="0"/>
              </a:spcBef>
              <a:buFont typeface="Symbol" panose="05050102010706020507" pitchFamily="18" charset="2"/>
              <a:buChar char=""/>
              <a:defRPr/>
            </a:pPr>
            <a:r>
              <a:rPr lang="en-US" sz="2400" dirty="0">
                <a:latin typeface="Arial" panose="020B0604020202020204" pitchFamily="34" charset="0"/>
                <a:ea typeface="Calibri" panose="020F0502020204030204" pitchFamily="34" charset="0"/>
                <a:cs typeface="Arial" panose="020B0604020202020204" pitchFamily="34" charset="0"/>
              </a:rPr>
              <a:t>Earning a living wage.</a:t>
            </a:r>
          </a:p>
          <a:p>
            <a:pPr marL="342900" lvl="0" indent="-342900" defTabSz="914400">
              <a:spcBef>
                <a:spcPts val="0"/>
              </a:spcBef>
              <a:buFont typeface="Symbol" panose="05050102010706020507" pitchFamily="18" charset="2"/>
              <a:buChar char=""/>
              <a:defRPr/>
            </a:pPr>
            <a:endParaRPr lang="en-US" sz="2400" dirty="0">
              <a:latin typeface="Arial" panose="020B0604020202020204" pitchFamily="34" charset="0"/>
              <a:ea typeface="Calibri" panose="020F0502020204030204" pitchFamily="34" charset="0"/>
              <a:cs typeface="Arial" panose="020B0604020202020204" pitchFamily="34" charset="0"/>
            </a:endParaRPr>
          </a:p>
          <a:p>
            <a:pPr marL="0" indent="0" algn="ctr" defTabSz="914400">
              <a:spcBef>
                <a:spcPts val="0"/>
              </a:spcBef>
              <a:buNone/>
              <a:defRPr/>
            </a:pPr>
            <a:r>
              <a:rPr lang="en-US" sz="2400" dirty="0">
                <a:solidFill>
                  <a:srgbClr val="FF0000"/>
                </a:solidFill>
                <a:latin typeface="Arial" panose="020B0604020202020204" pitchFamily="34" charset="0"/>
                <a:cs typeface="Arial" panose="020B0604020202020204" pitchFamily="34" charset="0"/>
              </a:rPr>
              <a:t>From Ohio’s Strategic Plan for Education</a:t>
            </a:r>
            <a:endParaRPr lang="en-US" sz="1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0901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76544"/>
            <a:ext cx="9144000" cy="981456"/>
          </a:xfrm>
          <a:prstGeom prst="rect">
            <a:avLst/>
          </a:prstGeom>
        </p:spPr>
      </p:pic>
      <p:sp>
        <p:nvSpPr>
          <p:cNvPr id="7" name="Title 1"/>
          <p:cNvSpPr>
            <a:spLocks noGrp="1"/>
          </p:cNvSpPr>
          <p:nvPr>
            <p:ph type="title"/>
          </p:nvPr>
        </p:nvSpPr>
        <p:spPr/>
        <p:txBody>
          <a:bodyPr/>
          <a:lstStyle/>
          <a:p>
            <a:r>
              <a:rPr lang="en-US"/>
              <a:t>New Skills for Youth Grant </a:t>
            </a:r>
            <a:endParaRPr lang="en-US" dirty="0"/>
          </a:p>
        </p:txBody>
      </p:sp>
      <p:sp>
        <p:nvSpPr>
          <p:cNvPr id="6" name="Content Placeholder 2"/>
          <p:cNvSpPr>
            <a:spLocks noGrp="1"/>
          </p:cNvSpPr>
          <p:nvPr>
            <p:ph idx="1"/>
          </p:nvPr>
        </p:nvSpPr>
        <p:spPr/>
        <p:txBody>
          <a:bodyPr/>
          <a:lstStyle/>
          <a:p>
            <a:r>
              <a:rPr lang="en-US" b="1" dirty="0"/>
              <a:t>Expand access to quality pathways </a:t>
            </a:r>
            <a:r>
              <a:rPr lang="en-US" dirty="0"/>
              <a:t>for all students in the state. </a:t>
            </a:r>
          </a:p>
          <a:p>
            <a:endParaRPr lang="en-US" dirty="0"/>
          </a:p>
          <a:p>
            <a:r>
              <a:rPr lang="en-US" b="1" dirty="0"/>
              <a:t>Coalesce support for career readiness </a:t>
            </a:r>
            <a:r>
              <a:rPr lang="en-US" dirty="0"/>
              <a:t>and raise awareness about opportunities available to students.</a:t>
            </a:r>
          </a:p>
        </p:txBody>
      </p:sp>
    </p:spTree>
    <p:extLst>
      <p:ext uri="{BB962C8B-B14F-4D97-AF65-F5344CB8AC3E}">
        <p14:creationId xmlns:p14="http://schemas.microsoft.com/office/powerpoint/2010/main" val="1732347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14E0-CFB2-40CD-A2A2-5DEB332252A0}"/>
              </a:ext>
            </a:extLst>
          </p:cNvPr>
          <p:cNvSpPr>
            <a:spLocks noGrp="1"/>
          </p:cNvSpPr>
          <p:nvPr>
            <p:ph type="title"/>
          </p:nvPr>
        </p:nvSpPr>
        <p:spPr/>
        <p:txBody>
          <a:bodyPr/>
          <a:lstStyle/>
          <a:p>
            <a:r>
              <a:rPr lang="en-US"/>
              <a:t>New Skills For Youth</a:t>
            </a:r>
            <a:endParaRPr lang="en-US" dirty="0"/>
          </a:p>
        </p:txBody>
      </p:sp>
      <p:sp>
        <p:nvSpPr>
          <p:cNvPr id="7" name="Content Placeholder 6">
            <a:extLst>
              <a:ext uri="{FF2B5EF4-FFF2-40B4-BE49-F238E27FC236}">
                <a16:creationId xmlns:a16="http://schemas.microsoft.com/office/drawing/2014/main" id="{B2F223B1-F02A-4CD6-BA86-20B4CE3E53B4}"/>
              </a:ext>
            </a:extLst>
          </p:cNvPr>
          <p:cNvSpPr>
            <a:spLocks noGrp="1"/>
          </p:cNvSpPr>
          <p:nvPr>
            <p:ph idx="1"/>
          </p:nvPr>
        </p:nvSpPr>
        <p:spPr/>
        <p:txBody>
          <a:bodyPr/>
          <a:lstStyle/>
          <a:p>
            <a:r>
              <a:rPr lang="en-US" b="1" dirty="0"/>
              <a:t>Identify and Align Career Pathways and Programs</a:t>
            </a:r>
          </a:p>
          <a:p>
            <a:pPr lvl="1"/>
            <a:r>
              <a:rPr lang="en-US" sz="2800" dirty="0"/>
              <a:t>Establish statewide advisory committees</a:t>
            </a:r>
          </a:p>
          <a:p>
            <a:pPr lvl="1"/>
            <a:r>
              <a:rPr lang="en-US" sz="2800" dirty="0"/>
              <a:t>Increase student backpacks in OhioMeansJobs</a:t>
            </a:r>
          </a:p>
        </p:txBody>
      </p:sp>
    </p:spTree>
    <p:extLst>
      <p:ext uri="{BB962C8B-B14F-4D97-AF65-F5344CB8AC3E}">
        <p14:creationId xmlns:p14="http://schemas.microsoft.com/office/powerpoint/2010/main" val="3023339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66BA0-365E-4ED8-BAEA-1B0C200A60E8}"/>
              </a:ext>
            </a:extLst>
          </p:cNvPr>
          <p:cNvSpPr>
            <a:spLocks noGrp="1"/>
          </p:cNvSpPr>
          <p:nvPr>
            <p:ph type="title"/>
          </p:nvPr>
        </p:nvSpPr>
        <p:spPr/>
        <p:txBody>
          <a:bodyPr/>
          <a:lstStyle/>
          <a:p>
            <a:r>
              <a:rPr lang="en-US"/>
              <a:t>New Skills For Youth</a:t>
            </a:r>
            <a:endParaRPr lang="en-US" dirty="0"/>
          </a:p>
        </p:txBody>
      </p:sp>
      <p:sp>
        <p:nvSpPr>
          <p:cNvPr id="3" name="Content Placeholder 2">
            <a:extLst>
              <a:ext uri="{FF2B5EF4-FFF2-40B4-BE49-F238E27FC236}">
                <a16:creationId xmlns:a16="http://schemas.microsoft.com/office/drawing/2014/main" id="{E152E81C-7F5F-4C3B-9167-BF2B6D470847}"/>
              </a:ext>
            </a:extLst>
          </p:cNvPr>
          <p:cNvSpPr>
            <a:spLocks noGrp="1"/>
          </p:cNvSpPr>
          <p:nvPr>
            <p:ph idx="1"/>
          </p:nvPr>
        </p:nvSpPr>
        <p:spPr/>
        <p:txBody>
          <a:bodyPr>
            <a:normAutofit/>
          </a:bodyPr>
          <a:lstStyle/>
          <a:p>
            <a:r>
              <a:rPr lang="en-US" sz="3800" b="1" dirty="0"/>
              <a:t>Pathway Quality and Availability</a:t>
            </a:r>
          </a:p>
          <a:p>
            <a:pPr lvl="1"/>
            <a:r>
              <a:rPr lang="en-US" sz="2800" dirty="0"/>
              <a:t>Increase HSHD pathways</a:t>
            </a:r>
          </a:p>
          <a:p>
            <a:pPr lvl="1"/>
            <a:r>
              <a:rPr lang="en-US" sz="2800" dirty="0"/>
              <a:t>Increase students enrolled in HSHD pathways</a:t>
            </a:r>
          </a:p>
          <a:p>
            <a:pPr lvl="1"/>
            <a:r>
              <a:rPr lang="en-US" sz="2800" dirty="0"/>
              <a:t>Increase access and participation in HSHD pathways by economically disadvantaged, African-American and Hispanic students</a:t>
            </a:r>
          </a:p>
          <a:p>
            <a:pPr lvl="1"/>
            <a:r>
              <a:rPr lang="en-US" sz="2800" dirty="0"/>
              <a:t>Decrease programs that are not HSHD pathways</a:t>
            </a:r>
          </a:p>
        </p:txBody>
      </p:sp>
    </p:spTree>
    <p:extLst>
      <p:ext uri="{BB962C8B-B14F-4D97-AF65-F5344CB8AC3E}">
        <p14:creationId xmlns:p14="http://schemas.microsoft.com/office/powerpoint/2010/main" val="468846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CE76-17B2-4C2C-93E1-A06D41B63C42}"/>
              </a:ext>
            </a:extLst>
          </p:cNvPr>
          <p:cNvSpPr>
            <a:spLocks noGrp="1"/>
          </p:cNvSpPr>
          <p:nvPr>
            <p:ph type="title"/>
          </p:nvPr>
        </p:nvSpPr>
        <p:spPr/>
        <p:txBody>
          <a:bodyPr/>
          <a:lstStyle/>
          <a:p>
            <a:r>
              <a:rPr lang="en-US" dirty="0"/>
              <a:t>New Skills For Youth</a:t>
            </a:r>
          </a:p>
        </p:txBody>
      </p:sp>
      <p:sp>
        <p:nvSpPr>
          <p:cNvPr id="3" name="Content Placeholder 2">
            <a:extLst>
              <a:ext uri="{FF2B5EF4-FFF2-40B4-BE49-F238E27FC236}">
                <a16:creationId xmlns:a16="http://schemas.microsoft.com/office/drawing/2014/main" id="{433E7601-7BE7-42FF-B4BF-1417C324CE12}"/>
              </a:ext>
            </a:extLst>
          </p:cNvPr>
          <p:cNvSpPr>
            <a:spLocks noGrp="1"/>
          </p:cNvSpPr>
          <p:nvPr>
            <p:ph idx="1"/>
          </p:nvPr>
        </p:nvSpPr>
        <p:spPr/>
        <p:txBody>
          <a:bodyPr>
            <a:normAutofit/>
          </a:bodyPr>
          <a:lstStyle/>
          <a:p>
            <a:r>
              <a:rPr lang="en-US" sz="3800" b="1" dirty="0"/>
              <a:t>Scale Pathways</a:t>
            </a:r>
          </a:p>
          <a:p>
            <a:pPr lvl="1"/>
            <a:r>
              <a:rPr lang="en-US" sz="2800" dirty="0"/>
              <a:t>Provide guidance and professional development  on integrating technical and academic content so students earn simultaneous credit</a:t>
            </a:r>
          </a:p>
          <a:p>
            <a:pPr lvl="1"/>
            <a:r>
              <a:rPr lang="en-US" sz="2800" dirty="0"/>
              <a:t>Establish and scale a College Credit Plus in HSHD pathways, e.g., Stark State’s Learn to Earn</a:t>
            </a:r>
          </a:p>
          <a:p>
            <a:pPr lvl="1"/>
            <a:r>
              <a:rPr lang="en-US" sz="2800" dirty="0"/>
              <a:t>Create and deploy an OhioMeansJobs Readiness Seal</a:t>
            </a:r>
          </a:p>
          <a:p>
            <a:pPr marL="0" indent="0">
              <a:buNone/>
            </a:pPr>
            <a:endParaRPr lang="en-US" dirty="0"/>
          </a:p>
        </p:txBody>
      </p:sp>
    </p:spTree>
    <p:extLst>
      <p:ext uri="{BB962C8B-B14F-4D97-AF65-F5344CB8AC3E}">
        <p14:creationId xmlns:p14="http://schemas.microsoft.com/office/powerpoint/2010/main" val="4181204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AA765-2D15-49A1-A3EC-25CF270B20A2}"/>
              </a:ext>
            </a:extLst>
          </p:cNvPr>
          <p:cNvSpPr>
            <a:spLocks noGrp="1"/>
          </p:cNvSpPr>
          <p:nvPr>
            <p:ph type="title"/>
          </p:nvPr>
        </p:nvSpPr>
        <p:spPr/>
        <p:txBody>
          <a:bodyPr/>
          <a:lstStyle/>
          <a:p>
            <a:r>
              <a:rPr lang="en-US" dirty="0"/>
              <a:t>New Skills For Youth</a:t>
            </a:r>
          </a:p>
        </p:txBody>
      </p:sp>
      <p:sp>
        <p:nvSpPr>
          <p:cNvPr id="3" name="Content Placeholder 2">
            <a:extLst>
              <a:ext uri="{FF2B5EF4-FFF2-40B4-BE49-F238E27FC236}">
                <a16:creationId xmlns:a16="http://schemas.microsoft.com/office/drawing/2014/main" id="{B19D1C91-EAB6-4CC7-8444-9252B8562D2C}"/>
              </a:ext>
            </a:extLst>
          </p:cNvPr>
          <p:cNvSpPr>
            <a:spLocks noGrp="1"/>
          </p:cNvSpPr>
          <p:nvPr>
            <p:ph idx="1"/>
          </p:nvPr>
        </p:nvSpPr>
        <p:spPr/>
        <p:txBody>
          <a:bodyPr>
            <a:normAutofit/>
          </a:bodyPr>
          <a:lstStyle/>
          <a:p>
            <a:r>
              <a:rPr lang="en-US" sz="3800" b="1" dirty="0"/>
              <a:t>Accountability</a:t>
            </a:r>
          </a:p>
          <a:p>
            <a:pPr lvl="1"/>
            <a:r>
              <a:rPr lang="en-US" sz="2800" dirty="0"/>
              <a:t>Create a readiness dashboard that informs stakeholders of student success in HSHD pathways, e.g., participation in work-based learning, postsecondary, pre-apprenticeship and earning credentials of value.</a:t>
            </a:r>
          </a:p>
          <a:p>
            <a:pPr lvl="1"/>
            <a:r>
              <a:rPr lang="en-US" sz="2800" dirty="0"/>
              <a:t>Make recommendations to the SBOE on readiness indicators</a:t>
            </a:r>
          </a:p>
        </p:txBody>
      </p:sp>
    </p:spTree>
    <p:extLst>
      <p:ext uri="{BB962C8B-B14F-4D97-AF65-F5344CB8AC3E}">
        <p14:creationId xmlns:p14="http://schemas.microsoft.com/office/powerpoint/2010/main" val="3235017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9B29-B1C2-41B3-AC81-CF0F2621F938}"/>
              </a:ext>
            </a:extLst>
          </p:cNvPr>
          <p:cNvSpPr>
            <a:spLocks noGrp="1"/>
          </p:cNvSpPr>
          <p:nvPr>
            <p:ph type="title"/>
          </p:nvPr>
        </p:nvSpPr>
        <p:spPr/>
        <p:txBody>
          <a:bodyPr/>
          <a:lstStyle/>
          <a:p>
            <a:r>
              <a:rPr lang="en-US" dirty="0"/>
              <a:t>New Skills For Youth</a:t>
            </a:r>
          </a:p>
        </p:txBody>
      </p:sp>
      <p:sp>
        <p:nvSpPr>
          <p:cNvPr id="3" name="Content Placeholder 2">
            <a:extLst>
              <a:ext uri="{FF2B5EF4-FFF2-40B4-BE49-F238E27FC236}">
                <a16:creationId xmlns:a16="http://schemas.microsoft.com/office/drawing/2014/main" id="{FA810476-D987-4D11-99CB-4D872E19C201}"/>
              </a:ext>
            </a:extLst>
          </p:cNvPr>
          <p:cNvSpPr>
            <a:spLocks noGrp="1"/>
          </p:cNvSpPr>
          <p:nvPr>
            <p:ph idx="1"/>
          </p:nvPr>
        </p:nvSpPr>
        <p:spPr/>
        <p:txBody>
          <a:bodyPr>
            <a:normAutofit/>
          </a:bodyPr>
          <a:lstStyle/>
          <a:p>
            <a:r>
              <a:rPr lang="en-US" sz="3800" b="1" dirty="0"/>
              <a:t>K-12/Higher Ed Collaboration</a:t>
            </a:r>
          </a:p>
          <a:p>
            <a:pPr lvl="1"/>
            <a:r>
              <a:rPr lang="en-US" sz="2800" dirty="0"/>
              <a:t>Increase the percentage of students graduating with industry-recognized credentials</a:t>
            </a:r>
          </a:p>
          <a:p>
            <a:pPr lvl="1"/>
            <a:r>
              <a:rPr lang="en-US" sz="2800" dirty="0"/>
              <a:t>Increase statewide articulated credit courses</a:t>
            </a:r>
          </a:p>
          <a:p>
            <a:pPr lvl="1"/>
            <a:r>
              <a:rPr lang="en-US" sz="2800" dirty="0"/>
              <a:t>Ensure cross-institutional alignment of HSHD pathways resulting in seamless transitions for students.</a:t>
            </a:r>
          </a:p>
        </p:txBody>
      </p:sp>
    </p:spTree>
    <p:extLst>
      <p:ext uri="{BB962C8B-B14F-4D97-AF65-F5344CB8AC3E}">
        <p14:creationId xmlns:p14="http://schemas.microsoft.com/office/powerpoint/2010/main" val="1898279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9B256-6CEC-49D8-B6E7-6299F1FBC98D}"/>
              </a:ext>
            </a:extLst>
          </p:cNvPr>
          <p:cNvSpPr>
            <a:spLocks noGrp="1"/>
          </p:cNvSpPr>
          <p:nvPr>
            <p:ph type="title"/>
          </p:nvPr>
        </p:nvSpPr>
        <p:spPr/>
        <p:txBody>
          <a:bodyPr/>
          <a:lstStyle/>
          <a:p>
            <a:r>
              <a:rPr lang="en-US" dirty="0"/>
              <a:t>SuccessBound</a:t>
            </a:r>
          </a:p>
        </p:txBody>
      </p:sp>
      <p:pic>
        <p:nvPicPr>
          <p:cNvPr id="5" name="Content Placeholder 4">
            <a:extLst>
              <a:ext uri="{FF2B5EF4-FFF2-40B4-BE49-F238E27FC236}">
                <a16:creationId xmlns:a16="http://schemas.microsoft.com/office/drawing/2014/main" id="{ED55D007-5A96-4CE3-9E68-6A66ABD81280}"/>
              </a:ext>
            </a:extLst>
          </p:cNvPr>
          <p:cNvPicPr>
            <a:picLocks noGrp="1" noChangeAspect="1"/>
          </p:cNvPicPr>
          <p:nvPr>
            <p:ph idx="1"/>
          </p:nvPr>
        </p:nvPicPr>
        <p:blipFill>
          <a:blip r:embed="rId2"/>
          <a:stretch>
            <a:fillRect/>
          </a:stretch>
        </p:blipFill>
        <p:spPr>
          <a:xfrm>
            <a:off x="2247501" y="1688704"/>
            <a:ext cx="4648997" cy="2061055"/>
          </a:xfrm>
        </p:spPr>
      </p:pic>
      <p:sp>
        <p:nvSpPr>
          <p:cNvPr id="7" name="TextBox 6">
            <a:extLst>
              <a:ext uri="{FF2B5EF4-FFF2-40B4-BE49-F238E27FC236}">
                <a16:creationId xmlns:a16="http://schemas.microsoft.com/office/drawing/2014/main" id="{3554A8C9-09BE-42D8-A98E-B1095060A49D}"/>
              </a:ext>
            </a:extLst>
          </p:cNvPr>
          <p:cNvSpPr txBox="1"/>
          <p:nvPr/>
        </p:nvSpPr>
        <p:spPr>
          <a:xfrm>
            <a:off x="846667" y="4334933"/>
            <a:ext cx="7840133" cy="1569660"/>
          </a:xfrm>
          <a:prstGeom prst="rect">
            <a:avLst/>
          </a:prstGeom>
          <a:noFill/>
        </p:spPr>
        <p:txBody>
          <a:bodyPr wrap="square" rtlCol="0">
            <a:spAutoFit/>
          </a:bodyPr>
          <a:lstStyle/>
          <a:p>
            <a:r>
              <a:rPr lang="en-US" sz="2400" b="1" i="1" dirty="0">
                <a:solidFill>
                  <a:srgbClr val="73A4CC"/>
                </a:solidFill>
              </a:rPr>
              <a:t>“Getting kids excited about job opportunities can begin to capture their imagination. By connecting employers with qualified workers, we’re changing the lives of our students and strengthening Ohio’s economy.”  </a:t>
            </a:r>
            <a:r>
              <a:rPr lang="en-US" sz="2400" b="1" dirty="0">
                <a:solidFill>
                  <a:srgbClr val="73A4CC"/>
                </a:solidFill>
              </a:rPr>
              <a:t>– Gov. Kasich</a:t>
            </a:r>
          </a:p>
        </p:txBody>
      </p:sp>
    </p:spTree>
    <p:extLst>
      <p:ext uri="{BB962C8B-B14F-4D97-AF65-F5344CB8AC3E}">
        <p14:creationId xmlns:p14="http://schemas.microsoft.com/office/powerpoint/2010/main" val="2055181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10511" y="-107318"/>
            <a:ext cx="9169751" cy="6515072"/>
          </a:xfrm>
        </p:spPr>
      </p:pic>
      <p:sp>
        <p:nvSpPr>
          <p:cNvPr id="4" name="Rounded Rectangle 3"/>
          <p:cNvSpPr/>
          <p:nvPr/>
        </p:nvSpPr>
        <p:spPr>
          <a:xfrm>
            <a:off x="6166558" y="1329194"/>
            <a:ext cx="2719552" cy="1874748"/>
          </a:xfrm>
          <a:prstGeom prst="roundRect">
            <a:avLst/>
          </a:prstGeom>
          <a:solidFill>
            <a:schemeClr val="bg2">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tx1"/>
                </a:solidFill>
                <a:latin typeface="Arial"/>
                <a:cs typeface="Arial"/>
              </a:rPr>
              <a:t>Work</a:t>
            </a:r>
          </a:p>
        </p:txBody>
      </p:sp>
      <p:sp>
        <p:nvSpPr>
          <p:cNvPr id="5" name="Rounded Rectangle 4"/>
          <p:cNvSpPr/>
          <p:nvPr/>
        </p:nvSpPr>
        <p:spPr>
          <a:xfrm>
            <a:off x="3175244" y="4298950"/>
            <a:ext cx="2719552" cy="1874748"/>
          </a:xfrm>
          <a:prstGeom prst="roundRect">
            <a:avLst/>
          </a:prstGeom>
          <a:solidFill>
            <a:schemeClr val="bg2">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400" b="1" dirty="0">
                <a:solidFill>
                  <a:schemeClr val="tx1"/>
                </a:solidFill>
                <a:latin typeface="Arial"/>
                <a:cs typeface="Arial"/>
              </a:rPr>
              <a:t>College</a:t>
            </a:r>
          </a:p>
        </p:txBody>
      </p:sp>
      <p:sp>
        <p:nvSpPr>
          <p:cNvPr id="6" name="Rounded Rectangle 5"/>
          <p:cNvSpPr/>
          <p:nvPr/>
        </p:nvSpPr>
        <p:spPr>
          <a:xfrm>
            <a:off x="183931" y="1329194"/>
            <a:ext cx="2719552" cy="1874748"/>
          </a:xfrm>
          <a:prstGeom prst="roundRect">
            <a:avLst/>
          </a:prstGeom>
          <a:solidFill>
            <a:schemeClr val="bg2">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400" b="1" dirty="0">
                <a:solidFill>
                  <a:schemeClr val="tx1"/>
                </a:solidFill>
                <a:latin typeface="Arial"/>
                <a:cs typeface="Arial"/>
              </a:rPr>
              <a:t>High School</a:t>
            </a:r>
            <a:endParaRPr lang="en-US" sz="2800" b="1" dirty="0">
              <a:solidFill>
                <a:schemeClr val="tx1"/>
              </a:solidFill>
              <a:latin typeface="Arial"/>
              <a:cs typeface="Arial"/>
            </a:endParaRPr>
          </a:p>
        </p:txBody>
      </p:sp>
      <p:sp>
        <p:nvSpPr>
          <p:cNvPr id="8" name="Rounded Rectangle 7"/>
          <p:cNvSpPr/>
          <p:nvPr/>
        </p:nvSpPr>
        <p:spPr>
          <a:xfrm>
            <a:off x="183930" y="2540043"/>
            <a:ext cx="8702179" cy="1874748"/>
          </a:xfrm>
          <a:prstGeom prst="roundRect">
            <a:avLst/>
          </a:prstGeom>
          <a:solidFill>
            <a:schemeClr val="bg2">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4400" b="1" dirty="0">
                <a:solidFill>
                  <a:srgbClr val="C00000"/>
                </a:solidFill>
                <a:latin typeface="Arial"/>
                <a:cs typeface="Arial"/>
              </a:rPr>
              <a:t>Learning</a:t>
            </a:r>
            <a:endParaRPr lang="en-US" sz="4800" b="1" dirty="0">
              <a:solidFill>
                <a:srgbClr val="C00000"/>
              </a:solidFill>
              <a:latin typeface="Arial"/>
              <a:cs typeface="Arial"/>
            </a:endParaRPr>
          </a:p>
        </p:txBody>
      </p:sp>
      <p:sp>
        <p:nvSpPr>
          <p:cNvPr id="3" name="Title 2"/>
          <p:cNvSpPr>
            <a:spLocks noGrp="1"/>
          </p:cNvSpPr>
          <p:nvPr>
            <p:ph type="title"/>
          </p:nvPr>
        </p:nvSpPr>
        <p:spPr>
          <a:xfrm>
            <a:off x="-10511" y="457200"/>
            <a:ext cx="9154511" cy="646331"/>
          </a:xfrm>
          <a:solidFill>
            <a:schemeClr val="accent1">
              <a:alpha val="73000"/>
            </a:schemeClr>
          </a:solidFill>
        </p:spPr>
        <p:txBody>
          <a:bodyPr vert="horz" wrap="square" lIns="0" tIns="0" rIns="0" bIns="0" rtlCol="0" anchor="ctr" anchorCtr="0">
            <a:spAutoFit/>
          </a:bodyPr>
          <a:lstStyle/>
          <a:p>
            <a:r>
              <a:rPr lang="en-US" dirty="0">
                <a:solidFill>
                  <a:schemeClr val="bg1"/>
                </a:solidFill>
              </a:rPr>
              <a:t>Align Stages of Learning</a:t>
            </a:r>
          </a:p>
        </p:txBody>
      </p:sp>
    </p:spTree>
    <p:extLst>
      <p:ext uri="{BB962C8B-B14F-4D97-AF65-F5344CB8AC3E}">
        <p14:creationId xmlns:p14="http://schemas.microsoft.com/office/powerpoint/2010/main" val="77618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5000"/>
                            </p:stCondLst>
                            <p:childTnLst>
                              <p:par>
                                <p:cTn id="17" presetID="42" presetClass="path" presetSubtype="0" accel="50000" decel="50000" fill="hold" grpId="1" nodeType="afterEffect">
                                  <p:stCondLst>
                                    <p:cond delay="0"/>
                                  </p:stCondLst>
                                  <p:childTnLst>
                                    <p:animMotion origin="layout" path="M -1.11111E-6 4.07407E-6 L 0.00243 0.18217 " pathEditMode="relative" rAng="0" ptsTypes="AA">
                                      <p:cBhvr>
                                        <p:cTn id="18" dur="2000" fill="hold"/>
                                        <p:tgtEl>
                                          <p:spTgt spid="6"/>
                                        </p:tgtEl>
                                        <p:attrNameLst>
                                          <p:attrName>ppt_x</p:attrName>
                                          <p:attrName>ppt_y</p:attrName>
                                        </p:attrNameLst>
                                      </p:cBhvr>
                                      <p:rCtr x="122" y="9097"/>
                                    </p:animMotion>
                                  </p:childTnLst>
                                </p:cTn>
                              </p:par>
                              <p:par>
                                <p:cTn id="19" presetID="64" presetClass="path" presetSubtype="0" accel="50000" decel="50000" fill="hold" grpId="1" nodeType="withEffect">
                                  <p:stCondLst>
                                    <p:cond delay="0"/>
                                  </p:stCondLst>
                                  <p:childTnLst>
                                    <p:animMotion origin="layout" path="M -3.33333E-6 4.07407E-6 L -3.33333E-6 -0.25 " pathEditMode="relative" rAng="0" ptsTypes="AA">
                                      <p:cBhvr>
                                        <p:cTn id="20" dur="2000" fill="hold"/>
                                        <p:tgtEl>
                                          <p:spTgt spid="5"/>
                                        </p:tgtEl>
                                        <p:attrNameLst>
                                          <p:attrName>ppt_x</p:attrName>
                                          <p:attrName>ppt_y</p:attrName>
                                        </p:attrNameLst>
                                      </p:cBhvr>
                                      <p:rCtr x="0" y="-12500"/>
                                    </p:animMotion>
                                  </p:childTnLst>
                                </p:cTn>
                              </p:par>
                              <p:par>
                                <p:cTn id="21" presetID="42" presetClass="path" presetSubtype="0" accel="50000" decel="50000" fill="hold" grpId="1" nodeType="withEffect">
                                  <p:stCondLst>
                                    <p:cond delay="0"/>
                                  </p:stCondLst>
                                  <p:childTnLst>
                                    <p:animMotion origin="layout" path="M 0.00122 -4.07407E-6 L -0.00121 0.18149 " pathEditMode="relative" rAng="0" ptsTypes="AA">
                                      <p:cBhvr>
                                        <p:cTn id="22" dur="2000" fill="hold"/>
                                        <p:tgtEl>
                                          <p:spTgt spid="4"/>
                                        </p:tgtEl>
                                        <p:attrNameLst>
                                          <p:attrName>ppt_x</p:attrName>
                                          <p:attrName>ppt_y</p:attrName>
                                        </p:attrNameLst>
                                      </p:cBhvr>
                                      <p:rCtr x="-122" y="9074"/>
                                    </p:animMotion>
                                  </p:childTnLst>
                                </p:cTn>
                              </p:par>
                            </p:childTnLst>
                          </p:cTn>
                        </p:par>
                        <p:par>
                          <p:cTn id="23" fill="hold">
                            <p:stCondLst>
                              <p:cond delay="7000"/>
                            </p:stCondLst>
                            <p:childTnLst>
                              <p:par>
                                <p:cTn id="24" presetID="50" presetClass="exit" presetSubtype="0" accel="100000" fill="hold" grpId="2" nodeType="afterEffect">
                                  <p:stCondLst>
                                    <p:cond delay="0"/>
                                  </p:stCondLst>
                                  <p:childTnLst>
                                    <p:anim calcmode="lin" valueType="num">
                                      <p:cBhvr>
                                        <p:cTn id="25" dur="1000"/>
                                        <p:tgtEl>
                                          <p:spTgt spid="6"/>
                                        </p:tgtEl>
                                        <p:attrNameLst>
                                          <p:attrName>ppt_w</p:attrName>
                                        </p:attrNameLst>
                                      </p:cBhvr>
                                      <p:tavLst>
                                        <p:tav tm="0">
                                          <p:val>
                                            <p:strVal val="ppt_w"/>
                                          </p:val>
                                        </p:tav>
                                        <p:tav tm="100000">
                                          <p:val>
                                            <p:strVal val="ppt_w+.3"/>
                                          </p:val>
                                        </p:tav>
                                      </p:tavLst>
                                    </p:anim>
                                    <p:anim calcmode="lin" valueType="num">
                                      <p:cBhvr>
                                        <p:cTn id="26" dur="1000"/>
                                        <p:tgtEl>
                                          <p:spTgt spid="6"/>
                                        </p:tgtEl>
                                        <p:attrNameLst>
                                          <p:attrName>ppt_h</p:attrName>
                                        </p:attrNameLst>
                                      </p:cBhvr>
                                      <p:tavLst>
                                        <p:tav tm="0">
                                          <p:val>
                                            <p:strVal val="ppt_h"/>
                                          </p:val>
                                        </p:tav>
                                        <p:tav tm="100000">
                                          <p:val>
                                            <p:strVal val="ppt_h"/>
                                          </p:val>
                                        </p:tav>
                                      </p:tavLst>
                                    </p:anim>
                                    <p:animEffect transition="out" filter="fade">
                                      <p:cBhvr>
                                        <p:cTn id="27" dur="1000"/>
                                        <p:tgtEl>
                                          <p:spTgt spid="6"/>
                                        </p:tgtEl>
                                      </p:cBhvr>
                                    </p:animEffect>
                                    <p:set>
                                      <p:cBhvr>
                                        <p:cTn id="28" dur="1" fill="hold">
                                          <p:stCondLst>
                                            <p:cond delay="999"/>
                                          </p:stCondLst>
                                        </p:cTn>
                                        <p:tgtEl>
                                          <p:spTgt spid="6"/>
                                        </p:tgtEl>
                                        <p:attrNameLst>
                                          <p:attrName>style.visibility</p:attrName>
                                        </p:attrNameLst>
                                      </p:cBhvr>
                                      <p:to>
                                        <p:strVal val="hidden"/>
                                      </p:to>
                                    </p:set>
                                  </p:childTnLst>
                                </p:cTn>
                              </p:par>
                              <p:par>
                                <p:cTn id="29" presetID="50" presetClass="exit" presetSubtype="0" accel="100000" fill="hold" grpId="2" nodeType="withEffect">
                                  <p:stCondLst>
                                    <p:cond delay="0"/>
                                  </p:stCondLst>
                                  <p:childTnLst>
                                    <p:anim calcmode="lin" valueType="num">
                                      <p:cBhvr>
                                        <p:cTn id="30" dur="1000"/>
                                        <p:tgtEl>
                                          <p:spTgt spid="5"/>
                                        </p:tgtEl>
                                        <p:attrNameLst>
                                          <p:attrName>ppt_w</p:attrName>
                                        </p:attrNameLst>
                                      </p:cBhvr>
                                      <p:tavLst>
                                        <p:tav tm="0">
                                          <p:val>
                                            <p:strVal val="ppt_w"/>
                                          </p:val>
                                        </p:tav>
                                        <p:tav tm="100000">
                                          <p:val>
                                            <p:strVal val="ppt_w+.3"/>
                                          </p:val>
                                        </p:tav>
                                      </p:tavLst>
                                    </p:anim>
                                    <p:anim calcmode="lin" valueType="num">
                                      <p:cBhvr>
                                        <p:cTn id="31" dur="1000"/>
                                        <p:tgtEl>
                                          <p:spTgt spid="5"/>
                                        </p:tgtEl>
                                        <p:attrNameLst>
                                          <p:attrName>ppt_h</p:attrName>
                                        </p:attrNameLst>
                                      </p:cBhvr>
                                      <p:tavLst>
                                        <p:tav tm="0">
                                          <p:val>
                                            <p:strVal val="ppt_h"/>
                                          </p:val>
                                        </p:tav>
                                        <p:tav tm="100000">
                                          <p:val>
                                            <p:strVal val="ppt_h"/>
                                          </p:val>
                                        </p:tav>
                                      </p:tavLst>
                                    </p:anim>
                                    <p:animEffect transition="out" filter="fade">
                                      <p:cBhvr>
                                        <p:cTn id="32" dur="1000"/>
                                        <p:tgtEl>
                                          <p:spTgt spid="5"/>
                                        </p:tgtEl>
                                      </p:cBhvr>
                                    </p:animEffect>
                                    <p:set>
                                      <p:cBhvr>
                                        <p:cTn id="33" dur="1" fill="hold">
                                          <p:stCondLst>
                                            <p:cond delay="999"/>
                                          </p:stCondLst>
                                        </p:cTn>
                                        <p:tgtEl>
                                          <p:spTgt spid="5"/>
                                        </p:tgtEl>
                                        <p:attrNameLst>
                                          <p:attrName>style.visibility</p:attrName>
                                        </p:attrNameLst>
                                      </p:cBhvr>
                                      <p:to>
                                        <p:strVal val="hidden"/>
                                      </p:to>
                                    </p:set>
                                  </p:childTnLst>
                                </p:cTn>
                              </p:par>
                              <p:par>
                                <p:cTn id="34" presetID="16" presetClass="entr" presetSubtype="37" fill="hold" grpId="0"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barn(outVertical)">
                                      <p:cBhvr>
                                        <p:cTn id="36" dur="2000"/>
                                        <p:tgtEl>
                                          <p:spTgt spid="8"/>
                                        </p:tgtEl>
                                      </p:cBhvr>
                                    </p:animEffect>
                                  </p:childTnLst>
                                </p:cTn>
                              </p:par>
                              <p:par>
                                <p:cTn id="37" presetID="50" presetClass="exit" presetSubtype="0" accel="100000" fill="hold" grpId="2" nodeType="withEffect">
                                  <p:stCondLst>
                                    <p:cond delay="0"/>
                                  </p:stCondLst>
                                  <p:childTnLst>
                                    <p:anim calcmode="lin" valueType="num">
                                      <p:cBhvr>
                                        <p:cTn id="38" dur="1000"/>
                                        <p:tgtEl>
                                          <p:spTgt spid="4"/>
                                        </p:tgtEl>
                                        <p:attrNameLst>
                                          <p:attrName>ppt_w</p:attrName>
                                        </p:attrNameLst>
                                      </p:cBhvr>
                                      <p:tavLst>
                                        <p:tav tm="0">
                                          <p:val>
                                            <p:strVal val="ppt_w"/>
                                          </p:val>
                                        </p:tav>
                                        <p:tav tm="100000">
                                          <p:val>
                                            <p:strVal val="ppt_w+.3"/>
                                          </p:val>
                                        </p:tav>
                                      </p:tavLst>
                                    </p:anim>
                                    <p:anim calcmode="lin" valueType="num">
                                      <p:cBhvr>
                                        <p:cTn id="39" dur="1000"/>
                                        <p:tgtEl>
                                          <p:spTgt spid="4"/>
                                        </p:tgtEl>
                                        <p:attrNameLst>
                                          <p:attrName>ppt_h</p:attrName>
                                        </p:attrNameLst>
                                      </p:cBhvr>
                                      <p:tavLst>
                                        <p:tav tm="0">
                                          <p:val>
                                            <p:strVal val="ppt_h"/>
                                          </p:val>
                                        </p:tav>
                                        <p:tav tm="100000">
                                          <p:val>
                                            <p:strVal val="ppt_h"/>
                                          </p:val>
                                        </p:tav>
                                      </p:tavLst>
                                    </p:anim>
                                    <p:animEffect transition="out" filter="fade">
                                      <p:cBhvr>
                                        <p:cTn id="40" dur="1000"/>
                                        <p:tgtEl>
                                          <p:spTgt spid="4"/>
                                        </p:tgtEl>
                                      </p:cBhvr>
                                    </p:animEffect>
                                    <p:set>
                                      <p:cBhvr>
                                        <p:cTn id="41"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6" grpId="0" animBg="1"/>
      <p:bldP spid="6" grpId="1" animBg="1"/>
      <p:bldP spid="6" grpId="2"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Foundations of SuccessBound</a:t>
            </a:r>
          </a:p>
        </p:txBody>
      </p:sp>
      <p:sp>
        <p:nvSpPr>
          <p:cNvPr id="3" name="Content Placeholder 2"/>
          <p:cNvSpPr>
            <a:spLocks noGrp="1"/>
          </p:cNvSpPr>
          <p:nvPr>
            <p:ph idx="1"/>
          </p:nvPr>
        </p:nvSpPr>
        <p:spPr/>
        <p:txBody>
          <a:bodyPr/>
          <a:lstStyle/>
          <a:p>
            <a:pPr lvl="0"/>
            <a:r>
              <a:rPr lang="en-US" sz="2800" b="1" dirty="0"/>
              <a:t>Enhances coordination </a:t>
            </a:r>
            <a:r>
              <a:rPr lang="en-US" sz="2800" dirty="0"/>
              <a:t>between K-12, postsecondary and employers</a:t>
            </a:r>
          </a:p>
          <a:p>
            <a:pPr lvl="0"/>
            <a:r>
              <a:rPr lang="en-US" sz="2800" b="1" dirty="0"/>
              <a:t>Blurs the line </a:t>
            </a:r>
            <a:r>
              <a:rPr lang="en-US" sz="2800" dirty="0"/>
              <a:t>between secondary and postsecondary education</a:t>
            </a:r>
          </a:p>
          <a:p>
            <a:pPr lvl="0"/>
            <a:r>
              <a:rPr lang="en-US" sz="2800" b="1" dirty="0"/>
              <a:t>Blends rigorous </a:t>
            </a:r>
            <a:r>
              <a:rPr lang="en-US" sz="2800" dirty="0"/>
              <a:t>technical and academic content</a:t>
            </a:r>
          </a:p>
          <a:p>
            <a:pPr lvl="0"/>
            <a:r>
              <a:rPr lang="en-US" sz="2800" b="1" dirty="0"/>
              <a:t>Increases effective use of data</a:t>
            </a:r>
            <a:r>
              <a:rPr lang="en-US" sz="2800" dirty="0"/>
              <a:t> to drive decisions about programs and policies</a:t>
            </a:r>
          </a:p>
        </p:txBody>
      </p:sp>
    </p:spTree>
    <p:extLst>
      <p:ext uri="{BB962C8B-B14F-4D97-AF65-F5344CB8AC3E}">
        <p14:creationId xmlns:p14="http://schemas.microsoft.com/office/powerpoint/2010/main" val="975674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Foundations of SuccessBound</a:t>
            </a:r>
          </a:p>
        </p:txBody>
      </p:sp>
      <p:sp>
        <p:nvSpPr>
          <p:cNvPr id="3" name="Content Placeholder 2"/>
          <p:cNvSpPr>
            <a:spLocks noGrp="1"/>
          </p:cNvSpPr>
          <p:nvPr>
            <p:ph idx="1"/>
          </p:nvPr>
        </p:nvSpPr>
        <p:spPr/>
        <p:txBody>
          <a:bodyPr/>
          <a:lstStyle/>
          <a:p>
            <a:pPr lvl="0"/>
            <a:r>
              <a:rPr lang="en-US" sz="2800" b="1"/>
              <a:t>Ensures </a:t>
            </a:r>
            <a:r>
              <a:rPr lang="en-US" sz="2800" b="1" dirty="0"/>
              <a:t>equitable access </a:t>
            </a:r>
            <a:r>
              <a:rPr lang="en-US" sz="2800" dirty="0"/>
              <a:t>to programs across the state</a:t>
            </a:r>
          </a:p>
          <a:p>
            <a:pPr lvl="0"/>
            <a:r>
              <a:rPr lang="en-US" sz="2800" b="1" dirty="0"/>
              <a:t>Increases work-based learning</a:t>
            </a:r>
            <a:r>
              <a:rPr lang="en-US" sz="2800" dirty="0"/>
              <a:t> opportunities</a:t>
            </a:r>
          </a:p>
          <a:p>
            <a:pPr lvl="0"/>
            <a:r>
              <a:rPr lang="en-US" sz="2800" b="1" dirty="0"/>
              <a:t>Values career readiness </a:t>
            </a:r>
            <a:r>
              <a:rPr lang="en-US" sz="2800" dirty="0"/>
              <a:t>in state accountability systems</a:t>
            </a:r>
          </a:p>
          <a:p>
            <a:pPr lvl="0"/>
            <a:r>
              <a:rPr lang="en-US" sz="2800" b="1" dirty="0"/>
              <a:t>Improves career advising</a:t>
            </a:r>
          </a:p>
        </p:txBody>
      </p:sp>
    </p:spTree>
    <p:extLst>
      <p:ext uri="{BB962C8B-B14F-4D97-AF65-F5344CB8AC3E}">
        <p14:creationId xmlns:p14="http://schemas.microsoft.com/office/powerpoint/2010/main" val="975674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5A0E5-5012-400A-8C3B-BD4D3D71C7DD}"/>
              </a:ext>
            </a:extLst>
          </p:cNvPr>
          <p:cNvSpPr>
            <a:spLocks noGrp="1"/>
          </p:cNvSpPr>
          <p:nvPr>
            <p:ph type="title"/>
          </p:nvPr>
        </p:nvSpPr>
        <p:spPr/>
        <p:txBody>
          <a:bodyPr/>
          <a:lstStyle/>
          <a:p>
            <a:r>
              <a:rPr lang="en-US" dirty="0"/>
              <a:t>SuccessBound…</a:t>
            </a:r>
          </a:p>
        </p:txBody>
      </p:sp>
      <p:sp>
        <p:nvSpPr>
          <p:cNvPr id="3" name="Content Placeholder 2">
            <a:extLst>
              <a:ext uri="{FF2B5EF4-FFF2-40B4-BE49-F238E27FC236}">
                <a16:creationId xmlns:a16="http://schemas.microsoft.com/office/drawing/2014/main" id="{9E401D14-B7EA-48C9-B065-43E051A40B76}"/>
              </a:ext>
            </a:extLst>
          </p:cNvPr>
          <p:cNvSpPr>
            <a:spLocks noGrp="1"/>
          </p:cNvSpPr>
          <p:nvPr>
            <p:ph idx="1"/>
          </p:nvPr>
        </p:nvSpPr>
        <p:spPr/>
        <p:txBody>
          <a:bodyPr/>
          <a:lstStyle/>
          <a:p>
            <a:r>
              <a:rPr lang="en-US" sz="2800" dirty="0"/>
              <a:t>is not a substitution for CTE</a:t>
            </a:r>
          </a:p>
          <a:p>
            <a:r>
              <a:rPr lang="en-US" sz="2800" dirty="0"/>
              <a:t>doesn’t lock students into a job or career path</a:t>
            </a:r>
          </a:p>
          <a:p>
            <a:r>
              <a:rPr lang="en-US" sz="2800" dirty="0"/>
              <a:t>is not an additional initiative for school districts</a:t>
            </a:r>
          </a:p>
          <a:p>
            <a:r>
              <a:rPr lang="en-US" sz="2800" dirty="0"/>
              <a:t>is not targeted to certain populations of students</a:t>
            </a:r>
          </a:p>
          <a:p>
            <a:r>
              <a:rPr lang="en-US" sz="2800" dirty="0"/>
              <a:t>does not discourage enrollment in 2- or 4-year institutes of higher education</a:t>
            </a:r>
          </a:p>
        </p:txBody>
      </p:sp>
    </p:spTree>
    <p:extLst>
      <p:ext uri="{BB962C8B-B14F-4D97-AF65-F5344CB8AC3E}">
        <p14:creationId xmlns:p14="http://schemas.microsoft.com/office/powerpoint/2010/main" val="2087890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D55D007-5A96-4CE3-9E68-6A66ABD81280}"/>
              </a:ext>
            </a:extLst>
          </p:cNvPr>
          <p:cNvPicPr>
            <a:picLocks noGrp="1" noChangeAspect="1"/>
          </p:cNvPicPr>
          <p:nvPr>
            <p:ph idx="1"/>
          </p:nvPr>
        </p:nvPicPr>
        <p:blipFill>
          <a:blip r:embed="rId2"/>
          <a:stretch>
            <a:fillRect/>
          </a:stretch>
        </p:blipFill>
        <p:spPr>
          <a:xfrm>
            <a:off x="2247499" y="4111271"/>
            <a:ext cx="4648997" cy="2061055"/>
          </a:xfrm>
        </p:spPr>
      </p:pic>
      <p:sp>
        <p:nvSpPr>
          <p:cNvPr id="7" name="TextBox 6">
            <a:extLst>
              <a:ext uri="{FF2B5EF4-FFF2-40B4-BE49-F238E27FC236}">
                <a16:creationId xmlns:a16="http://schemas.microsoft.com/office/drawing/2014/main" id="{3554A8C9-09BE-42D8-A98E-B1095060A49D}"/>
              </a:ext>
            </a:extLst>
          </p:cNvPr>
          <p:cNvSpPr txBox="1"/>
          <p:nvPr/>
        </p:nvSpPr>
        <p:spPr>
          <a:xfrm>
            <a:off x="457197" y="1025727"/>
            <a:ext cx="8229600" cy="2800767"/>
          </a:xfrm>
          <a:prstGeom prst="rect">
            <a:avLst/>
          </a:prstGeom>
          <a:noFill/>
        </p:spPr>
        <p:txBody>
          <a:bodyPr wrap="square" rtlCol="0">
            <a:spAutoFit/>
          </a:bodyPr>
          <a:lstStyle/>
          <a:p>
            <a:pPr algn="ctr">
              <a:spcAft>
                <a:spcPts val="600"/>
              </a:spcAft>
            </a:pPr>
            <a:r>
              <a:rPr lang="en-US" sz="8800" b="1" i="1" dirty="0">
                <a:solidFill>
                  <a:srgbClr val="73A4CC"/>
                </a:solidFill>
              </a:rPr>
              <a:t>Think big, start small, scale fast</a:t>
            </a:r>
          </a:p>
        </p:txBody>
      </p:sp>
    </p:spTree>
    <p:extLst>
      <p:ext uri="{BB962C8B-B14F-4D97-AF65-F5344CB8AC3E}">
        <p14:creationId xmlns:p14="http://schemas.microsoft.com/office/powerpoint/2010/main" val="200365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CBF9-2AD7-417B-8263-826D7E358171}"/>
              </a:ext>
            </a:extLst>
          </p:cNvPr>
          <p:cNvSpPr>
            <a:spLocks noGrp="1"/>
          </p:cNvSpPr>
          <p:nvPr>
            <p:ph type="title"/>
          </p:nvPr>
        </p:nvSpPr>
        <p:spPr/>
        <p:txBody>
          <a:bodyPr/>
          <a:lstStyle/>
          <a:p>
            <a:r>
              <a:rPr lang="en-US" dirty="0"/>
              <a:t>Questions to be answered</a:t>
            </a:r>
          </a:p>
        </p:txBody>
      </p:sp>
      <p:sp>
        <p:nvSpPr>
          <p:cNvPr id="3" name="Content Placeholder 2">
            <a:extLst>
              <a:ext uri="{FF2B5EF4-FFF2-40B4-BE49-F238E27FC236}">
                <a16:creationId xmlns:a16="http://schemas.microsoft.com/office/drawing/2014/main" id="{FDE2189A-CFC8-4C46-AAE4-B26E80E26C74}"/>
              </a:ext>
            </a:extLst>
          </p:cNvPr>
          <p:cNvSpPr>
            <a:spLocks noGrp="1"/>
          </p:cNvSpPr>
          <p:nvPr>
            <p:ph idx="1"/>
          </p:nvPr>
        </p:nvSpPr>
        <p:spPr>
          <a:xfrm>
            <a:off x="457200" y="1580158"/>
            <a:ext cx="8229600" cy="4525963"/>
          </a:xfrm>
        </p:spPr>
        <p:txBody>
          <a:bodyPr/>
          <a:lstStyle/>
          <a:p>
            <a:r>
              <a:rPr lang="en-US" dirty="0"/>
              <a:t>Data driven questions:</a:t>
            </a:r>
          </a:p>
          <a:p>
            <a:pPr lvl="1"/>
            <a:r>
              <a:rPr lang="en-US" sz="2800" dirty="0"/>
              <a:t>Are the right people participating in the conversation?</a:t>
            </a:r>
          </a:p>
          <a:p>
            <a:pPr lvl="1"/>
            <a:r>
              <a:rPr lang="en-US" sz="2800" dirty="0"/>
              <a:t>What are the best HSHD pathways for our region?</a:t>
            </a:r>
          </a:p>
          <a:p>
            <a:pPr lvl="1"/>
            <a:r>
              <a:rPr lang="en-US" sz="2800" dirty="0"/>
              <a:t>Do ALL students have equitable access to HSHD pathways?</a:t>
            </a:r>
          </a:p>
          <a:p>
            <a:pPr lvl="1"/>
            <a:r>
              <a:rPr lang="en-US" sz="2800" dirty="0"/>
              <a:t>What models exist and who’s doing this well?</a:t>
            </a:r>
          </a:p>
          <a:p>
            <a:pPr lvl="1"/>
            <a:endParaRPr lang="en-US" dirty="0"/>
          </a:p>
          <a:p>
            <a:endParaRPr lang="en-US" dirty="0"/>
          </a:p>
        </p:txBody>
      </p:sp>
    </p:spTree>
    <p:extLst>
      <p:ext uri="{BB962C8B-B14F-4D97-AF65-F5344CB8AC3E}">
        <p14:creationId xmlns:p14="http://schemas.microsoft.com/office/powerpoint/2010/main" val="837199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D4C8-BF4B-4A6F-8803-9C9CB83C59FA}"/>
              </a:ext>
            </a:extLst>
          </p:cNvPr>
          <p:cNvSpPr>
            <a:spLocks noGrp="1"/>
          </p:cNvSpPr>
          <p:nvPr>
            <p:ph type="title"/>
          </p:nvPr>
        </p:nvSpPr>
        <p:spPr/>
        <p:txBody>
          <a:bodyPr/>
          <a:lstStyle/>
          <a:p>
            <a:r>
              <a:rPr lang="en-US" dirty="0"/>
              <a:t>Business Advisory Council</a:t>
            </a:r>
          </a:p>
        </p:txBody>
      </p:sp>
      <p:sp>
        <p:nvSpPr>
          <p:cNvPr id="3" name="Content Placeholder 2">
            <a:extLst>
              <a:ext uri="{FF2B5EF4-FFF2-40B4-BE49-F238E27FC236}">
                <a16:creationId xmlns:a16="http://schemas.microsoft.com/office/drawing/2014/main" id="{A3B35704-06A4-4F8A-A78E-7B3E7BAA50E3}"/>
              </a:ext>
            </a:extLst>
          </p:cNvPr>
          <p:cNvSpPr>
            <a:spLocks noGrp="1"/>
          </p:cNvSpPr>
          <p:nvPr>
            <p:ph idx="1"/>
          </p:nvPr>
        </p:nvSpPr>
        <p:spPr/>
        <p:txBody>
          <a:bodyPr>
            <a:normAutofit fontScale="92500" lnSpcReduction="10000"/>
          </a:bodyPr>
          <a:lstStyle/>
          <a:p>
            <a:pPr marL="0" indent="0">
              <a:buNone/>
            </a:pPr>
            <a:r>
              <a:rPr lang="en-US" dirty="0"/>
              <a:t>Business advisory councils include regional business leaders who are familiar with business and industry needs. Members partner with district leaders to plan and carry out the council’s work.  </a:t>
            </a:r>
          </a:p>
          <a:p>
            <a:pPr marL="0" indent="0">
              <a:buNone/>
            </a:pPr>
            <a:r>
              <a:rPr lang="en-US" dirty="0"/>
              <a:t> </a:t>
            </a:r>
          </a:p>
          <a:p>
            <a:pPr marL="0" indent="0">
              <a:buNone/>
            </a:pPr>
            <a:r>
              <a:rPr lang="en-US" sz="2600" dirty="0"/>
              <a:t>Roles of a Business Advisory Council</a:t>
            </a:r>
          </a:p>
          <a:p>
            <a:pPr marL="514350" indent="-514350">
              <a:buFont typeface="+mj-lt"/>
              <a:buAutoNum type="arabicPeriod"/>
            </a:pPr>
            <a:r>
              <a:rPr lang="en-US" sz="2600" dirty="0"/>
              <a:t>Advise on </a:t>
            </a:r>
            <a:r>
              <a:rPr lang="en-US" sz="2600" b="1" dirty="0"/>
              <a:t>changes in economy and job market</a:t>
            </a:r>
          </a:p>
          <a:p>
            <a:pPr marL="514350" indent="-514350">
              <a:buFont typeface="+mj-lt"/>
              <a:buAutoNum type="arabicPeriod"/>
            </a:pPr>
            <a:r>
              <a:rPr lang="en-US" sz="2600" dirty="0"/>
              <a:t>Advocate for </a:t>
            </a:r>
            <a:r>
              <a:rPr lang="en-US" sz="2600" b="1" dirty="0"/>
              <a:t>employment skills</a:t>
            </a:r>
          </a:p>
          <a:p>
            <a:pPr marL="514350" indent="-514350">
              <a:buFont typeface="+mj-lt"/>
              <a:buAutoNum type="arabicPeriod"/>
            </a:pPr>
            <a:r>
              <a:rPr lang="en-US" sz="2600" b="1" dirty="0"/>
              <a:t>Support local school districts</a:t>
            </a:r>
            <a:endParaRPr lang="en-US" sz="2600" dirty="0"/>
          </a:p>
        </p:txBody>
      </p:sp>
    </p:spTree>
    <p:extLst>
      <p:ext uri="{BB962C8B-B14F-4D97-AF65-F5344CB8AC3E}">
        <p14:creationId xmlns:p14="http://schemas.microsoft.com/office/powerpoint/2010/main" val="2037637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Ohio’s In-demand Jobs</a:t>
            </a:r>
          </a:p>
        </p:txBody>
      </p:sp>
      <p:sp>
        <p:nvSpPr>
          <p:cNvPr id="3" name="Content Placeholder 2"/>
          <p:cNvSpPr>
            <a:spLocks noGrp="1"/>
          </p:cNvSpPr>
          <p:nvPr>
            <p:ph idx="1"/>
          </p:nvPr>
        </p:nvSpPr>
        <p:spPr/>
        <p:txBody>
          <a:bodyPr/>
          <a:lstStyle/>
          <a:p>
            <a:r>
              <a:rPr lang="en-US" sz="2800" dirty="0"/>
              <a:t>Nursing</a:t>
            </a:r>
          </a:p>
          <a:p>
            <a:r>
              <a:rPr lang="en-US" sz="2800" dirty="0"/>
              <a:t>Office Clerk</a:t>
            </a:r>
          </a:p>
          <a:p>
            <a:r>
              <a:rPr lang="en-US" sz="2800" dirty="0"/>
              <a:t>Customer Service Representative</a:t>
            </a:r>
          </a:p>
          <a:p>
            <a:r>
              <a:rPr lang="en-US" sz="2800" dirty="0"/>
              <a:t>General and Operations Managers</a:t>
            </a:r>
          </a:p>
          <a:p>
            <a:r>
              <a:rPr lang="en-US" sz="2800" dirty="0"/>
              <a:t>Maintenance and Repair Workers, General</a:t>
            </a:r>
          </a:p>
          <a:p>
            <a:r>
              <a:rPr lang="en-US" sz="2800" dirty="0"/>
              <a:t>Truck Drivers, Heavy and Tractor‐Trailer</a:t>
            </a:r>
          </a:p>
          <a:p>
            <a:r>
              <a:rPr lang="en-US" sz="2800" dirty="0"/>
              <a:t>Team Assemblers</a:t>
            </a:r>
          </a:p>
        </p:txBody>
      </p:sp>
    </p:spTree>
    <p:extLst>
      <p:ext uri="{BB962C8B-B14F-4D97-AF65-F5344CB8AC3E}">
        <p14:creationId xmlns:p14="http://schemas.microsoft.com/office/powerpoint/2010/main" val="3074850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West Region"/>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639732" y="2204581"/>
            <a:ext cx="2091846" cy="2605414"/>
          </a:xfrm>
          <a:prstGeom prst="rect">
            <a:avLst/>
          </a:prstGeom>
        </p:spPr>
      </p:pic>
      <p:pic>
        <p:nvPicPr>
          <p:cNvPr id="3" name="Northeast Region"/>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075120" y="150898"/>
            <a:ext cx="3068877" cy="3126637"/>
          </a:xfrm>
          <a:prstGeom prst="rect">
            <a:avLst/>
          </a:prstGeom>
        </p:spPr>
      </p:pic>
      <p:pic>
        <p:nvPicPr>
          <p:cNvPr id="8" name="Southeast Region"/>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835043" y="2202787"/>
            <a:ext cx="4221272" cy="3989539"/>
          </a:xfrm>
          <a:prstGeom prst="rect">
            <a:avLst/>
          </a:prstGeom>
        </p:spPr>
      </p:pic>
      <p:sp>
        <p:nvSpPr>
          <p:cNvPr id="6" name="Southeast Jobs"/>
          <p:cNvSpPr/>
          <p:nvPr/>
        </p:nvSpPr>
        <p:spPr>
          <a:xfrm>
            <a:off x="253459" y="1428136"/>
            <a:ext cx="2973394" cy="4478403"/>
          </a:xfrm>
          <a:prstGeom prst="rect">
            <a:avLst/>
          </a:prstGeom>
          <a:noFill/>
          <a:ln>
            <a:solidFill>
              <a:srgbClr val="6CAEDF"/>
            </a:solidFill>
          </a:ln>
          <a:effectLst/>
        </p:spPr>
        <p:style>
          <a:lnRef idx="1">
            <a:schemeClr val="accent1"/>
          </a:lnRef>
          <a:fillRef idx="3">
            <a:schemeClr val="accent1"/>
          </a:fillRef>
          <a:effectRef idx="2">
            <a:schemeClr val="accent1"/>
          </a:effectRef>
          <a:fontRef idx="minor">
            <a:schemeClr val="lt1"/>
          </a:fontRef>
        </p:style>
        <p:txBody>
          <a:bodyPr tIns="274320" rtlCol="0" anchor="t"/>
          <a:lstStyle/>
          <a:p>
            <a:pPr algn="ctr"/>
            <a:r>
              <a:rPr lang="en-US" sz="2400" b="1" dirty="0">
                <a:solidFill>
                  <a:schemeClr val="tx1"/>
                </a:solidFill>
                <a:latin typeface="Arial" panose="020B0604020202020204" pitchFamily="34" charset="0"/>
                <a:cs typeface="Arial" panose="020B0604020202020204" pitchFamily="34" charset="0"/>
              </a:rPr>
              <a:t>Southeast Ohio</a:t>
            </a:r>
          </a:p>
          <a:p>
            <a:pPr marL="342900" indent="-342900">
              <a:buFont typeface="+mj-lt"/>
              <a:buAutoNum type="arabicPeriod"/>
            </a:pPr>
            <a:endParaRPr lang="en-US" sz="1400" b="1" dirty="0">
              <a:latin typeface="Arial" panose="020B0604020202020204" pitchFamily="34" charset="0"/>
              <a:cs typeface="Arial" panose="020B0604020202020204" pitchFamily="34" charset="0"/>
            </a:endParaRP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Registered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Farmers, Ag Managers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Office Clerks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Nursing Aides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Licensed Practical and Vocational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Tractor-Trailer Truck Drivers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Construction Laborers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Tellers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Maintenance and Repair Workers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Medical Secretaries</a:t>
            </a: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 </a:t>
            </a:r>
          </a:p>
          <a:p>
            <a:pPr algn="ctr"/>
            <a:endParaRPr lang="en-US" sz="1600" b="1" dirty="0">
              <a:latin typeface="Times New Roman" panose="02020603050405020304" pitchFamily="18" charset="0"/>
              <a:cs typeface="Times New Roman" panose="02020603050405020304" pitchFamily="18" charset="0"/>
            </a:endParaRPr>
          </a:p>
        </p:txBody>
      </p:sp>
      <p:pic>
        <p:nvPicPr>
          <p:cNvPr id="9" name="Southwest Region"/>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545343" y="4036511"/>
            <a:ext cx="1652995" cy="1678488"/>
          </a:xfrm>
          <a:prstGeom prst="rect">
            <a:avLst/>
          </a:prstGeom>
        </p:spPr>
      </p:pic>
      <p:pic>
        <p:nvPicPr>
          <p:cNvPr id="14" name="Central Region"/>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673129" y="2270341"/>
            <a:ext cx="2392472" cy="2154478"/>
          </a:xfrm>
          <a:prstGeom prst="rect">
            <a:avLst/>
          </a:prstGeom>
        </p:spPr>
      </p:pic>
      <p:sp>
        <p:nvSpPr>
          <p:cNvPr id="13" name="Southwest Jobs"/>
          <p:cNvSpPr/>
          <p:nvPr/>
        </p:nvSpPr>
        <p:spPr>
          <a:xfrm>
            <a:off x="253458" y="1428135"/>
            <a:ext cx="2973395" cy="4478403"/>
          </a:xfrm>
          <a:prstGeom prst="rect">
            <a:avLst/>
          </a:prstGeom>
          <a:noFill/>
          <a:ln>
            <a:solidFill>
              <a:srgbClr val="6CAEDF"/>
            </a:solidFill>
          </a:ln>
          <a:effectLst/>
        </p:spPr>
        <p:style>
          <a:lnRef idx="1">
            <a:schemeClr val="accent1"/>
          </a:lnRef>
          <a:fillRef idx="3">
            <a:schemeClr val="accent1"/>
          </a:fillRef>
          <a:effectRef idx="2">
            <a:schemeClr val="accent1"/>
          </a:effectRef>
          <a:fontRef idx="minor">
            <a:schemeClr val="lt1"/>
          </a:fontRef>
        </p:style>
        <p:txBody>
          <a:bodyPr tIns="274320" rtlCol="0" anchor="t"/>
          <a:lstStyle/>
          <a:p>
            <a:pPr algn="ctr"/>
            <a:r>
              <a:rPr lang="en-US" sz="2400" b="1" dirty="0">
                <a:solidFill>
                  <a:schemeClr val="tx1"/>
                </a:solidFill>
                <a:latin typeface="Arial" panose="020B0604020202020204" pitchFamily="34" charset="0"/>
                <a:cs typeface="Arial" panose="020B0604020202020204" pitchFamily="34" charset="0"/>
              </a:rPr>
              <a:t>Southwest Ohio</a:t>
            </a:r>
          </a:p>
          <a:p>
            <a:pPr marL="342900" indent="-342900">
              <a:buFont typeface="+mj-lt"/>
              <a:buAutoNum type="arabicPeriod"/>
            </a:pPr>
            <a:endParaRPr lang="en-US" sz="14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Registered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Customer Service Reps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Office Clerks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Nursing Aides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Licensed Practical and Vocational Nurses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Accountants and Auditors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General and Operations Managers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Medical Secretaries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Maintenance and Repair Workers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Sales Representatives</a:t>
            </a: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solidFill>
                <a:schemeClr val="tx1"/>
              </a:solidFill>
              <a:latin typeface="Arial" panose="020B0604020202020204" pitchFamily="34" charset="0"/>
              <a:cs typeface="Arial" panose="020B0604020202020204" pitchFamily="34" charset="0"/>
            </a:endParaRPr>
          </a:p>
          <a:p>
            <a:endParaRPr lang="en-US" sz="1600" b="1" dirty="0">
              <a:solidFill>
                <a:schemeClr val="tx1"/>
              </a:solidFill>
              <a:latin typeface="Times New Roman" panose="02020603050405020304" pitchFamily="18" charset="0"/>
              <a:cs typeface="Times New Roman" panose="02020603050405020304" pitchFamily="18" charset="0"/>
            </a:endParaRPr>
          </a:p>
          <a:p>
            <a:r>
              <a:rPr lang="en-US" sz="1600" b="1" dirty="0">
                <a:solidFill>
                  <a:schemeClr val="tx1"/>
                </a:solidFill>
                <a:latin typeface="Times New Roman" panose="02020603050405020304" pitchFamily="18" charset="0"/>
                <a:cs typeface="Times New Roman" panose="02020603050405020304" pitchFamily="18" charset="0"/>
              </a:rPr>
              <a:t> </a:t>
            </a:r>
          </a:p>
          <a:p>
            <a:pPr algn="ctr"/>
            <a:endParaRPr lang="en-US" sz="1600" b="1" dirty="0">
              <a:solidFill>
                <a:schemeClr val="tx1"/>
              </a:solidFill>
              <a:latin typeface="Times New Roman" panose="02020603050405020304" pitchFamily="18" charset="0"/>
              <a:cs typeface="Times New Roman" panose="02020603050405020304" pitchFamily="18" charset="0"/>
            </a:endParaRPr>
          </a:p>
        </p:txBody>
      </p:sp>
      <p:sp>
        <p:nvSpPr>
          <p:cNvPr id="18" name="Central Jobs"/>
          <p:cNvSpPr/>
          <p:nvPr/>
        </p:nvSpPr>
        <p:spPr>
          <a:xfrm>
            <a:off x="253457" y="1428134"/>
            <a:ext cx="2973396" cy="4478403"/>
          </a:xfrm>
          <a:prstGeom prst="rect">
            <a:avLst/>
          </a:prstGeom>
          <a:noFill/>
          <a:ln>
            <a:solidFill>
              <a:srgbClr val="6CAEDF"/>
            </a:solidFill>
          </a:ln>
          <a:effectLst/>
        </p:spPr>
        <p:style>
          <a:lnRef idx="1">
            <a:schemeClr val="accent1"/>
          </a:lnRef>
          <a:fillRef idx="3">
            <a:schemeClr val="accent1"/>
          </a:fillRef>
          <a:effectRef idx="2">
            <a:schemeClr val="accent1"/>
          </a:effectRef>
          <a:fontRef idx="minor">
            <a:schemeClr val="lt1"/>
          </a:fontRef>
        </p:style>
        <p:txBody>
          <a:bodyPr tIns="182880" rtlCol="0" anchor="t"/>
          <a:lstStyle/>
          <a:p>
            <a:pPr algn="ctr"/>
            <a:r>
              <a:rPr lang="en-US" sz="2400" b="1" dirty="0">
                <a:solidFill>
                  <a:schemeClr val="tx1"/>
                </a:solidFill>
                <a:latin typeface="Arial" panose="020B0604020202020204" pitchFamily="34" charset="0"/>
                <a:cs typeface="Arial" panose="020B0604020202020204" pitchFamily="34" charset="0"/>
              </a:rPr>
              <a:t>Central Ohio</a:t>
            </a:r>
          </a:p>
          <a:p>
            <a:pPr marL="342900" indent="-342900">
              <a:buFont typeface="+mj-lt"/>
              <a:buAutoNum type="arabicPeriod"/>
            </a:pPr>
            <a:endParaRPr lang="en-US" sz="1400"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Registered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Customer Service Reps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Office Clerks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Nursing Aides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Team Assemblers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Tractor-Trailer Truck Drivers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Licensed Practical and Licensed Vocational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Medical Secretaries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Accountants and Auditors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First-Line Supervisors of Retail Sales Workers</a:t>
            </a: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 </a:t>
            </a:r>
          </a:p>
          <a:p>
            <a:pPr algn="ctr"/>
            <a:endParaRPr lang="en-US" sz="1600" b="1" dirty="0">
              <a:latin typeface="Times New Roman" panose="02020603050405020304" pitchFamily="18" charset="0"/>
              <a:cs typeface="Times New Roman" panose="02020603050405020304" pitchFamily="18" charset="0"/>
            </a:endParaRPr>
          </a:p>
        </p:txBody>
      </p:sp>
      <p:sp>
        <p:nvSpPr>
          <p:cNvPr id="23" name="West Jobs"/>
          <p:cNvSpPr/>
          <p:nvPr/>
        </p:nvSpPr>
        <p:spPr>
          <a:xfrm>
            <a:off x="253459" y="1422912"/>
            <a:ext cx="2973397" cy="4478403"/>
          </a:xfrm>
          <a:prstGeom prst="rect">
            <a:avLst/>
          </a:prstGeom>
          <a:noFill/>
          <a:ln>
            <a:solidFill>
              <a:srgbClr val="6CAEDF"/>
            </a:solidFill>
          </a:ln>
          <a:effectLst/>
        </p:spPr>
        <p:style>
          <a:lnRef idx="1">
            <a:schemeClr val="accent1"/>
          </a:lnRef>
          <a:fillRef idx="3">
            <a:schemeClr val="accent1"/>
          </a:fillRef>
          <a:effectRef idx="2">
            <a:schemeClr val="accent1"/>
          </a:effectRef>
          <a:fontRef idx="minor">
            <a:schemeClr val="lt1"/>
          </a:fontRef>
        </p:style>
        <p:txBody>
          <a:bodyPr tIns="274320" rtlCol="0" anchor="t"/>
          <a:lstStyle/>
          <a:p>
            <a:pPr algn="ctr"/>
            <a:r>
              <a:rPr lang="en-US" sz="2400" b="1" dirty="0">
                <a:solidFill>
                  <a:schemeClr val="tx1"/>
                </a:solidFill>
                <a:latin typeface="Arial" panose="020B0604020202020204" pitchFamily="34" charset="0"/>
                <a:cs typeface="Arial" panose="020B0604020202020204" pitchFamily="34" charset="0"/>
              </a:rPr>
              <a:t>West Ohio</a:t>
            </a:r>
          </a:p>
          <a:p>
            <a:pPr marL="342900" indent="-342900">
              <a:buFont typeface="+mj-lt"/>
              <a:buAutoNum type="arabicPeriod"/>
            </a:pPr>
            <a:endParaRPr lang="en-US" sz="1400"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Registered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Customer Service Reps.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Office Clerks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Nursing Aides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Team Assemblers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Licensed Practical and Vocational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Tractor-Trailer Truck Drivers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Farmers and Ag Managers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Medical Secretaries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Tellers </a:t>
            </a: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pPr marL="342900" indent="-342900">
              <a:buFont typeface="+mj-lt"/>
              <a:buAutoNum type="arabicPeriod"/>
            </a:pPr>
            <a:endParaRPr lang="en-US" sz="1600" b="1" dirty="0">
              <a:latin typeface="Arial" panose="020B0604020202020204" pitchFamily="34" charset="0"/>
              <a:cs typeface="Arial" panose="020B0604020202020204" pitchFamily="34" charset="0"/>
            </a:endParaRP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 </a:t>
            </a:r>
          </a:p>
          <a:p>
            <a:pPr algn="ctr"/>
            <a:endParaRPr lang="en-US" sz="1600" b="1" dirty="0">
              <a:latin typeface="Times New Roman" panose="02020603050405020304" pitchFamily="18" charset="0"/>
              <a:cs typeface="Times New Roman" panose="02020603050405020304" pitchFamily="18" charset="0"/>
            </a:endParaRPr>
          </a:p>
        </p:txBody>
      </p:sp>
      <p:pic>
        <p:nvPicPr>
          <p:cNvPr id="2" name="Northwest Region"/>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632548" y="561821"/>
            <a:ext cx="2843408" cy="2179529"/>
          </a:xfrm>
          <a:prstGeom prst="rect">
            <a:avLst/>
          </a:prstGeom>
        </p:spPr>
      </p:pic>
      <p:sp>
        <p:nvSpPr>
          <p:cNvPr id="16" name="Northwest Jobs"/>
          <p:cNvSpPr/>
          <p:nvPr/>
        </p:nvSpPr>
        <p:spPr>
          <a:xfrm>
            <a:off x="253451" y="1422911"/>
            <a:ext cx="2973402" cy="4478403"/>
          </a:xfrm>
          <a:prstGeom prst="rect">
            <a:avLst/>
          </a:prstGeom>
          <a:noFill/>
          <a:ln>
            <a:solidFill>
              <a:srgbClr val="6CAEDF"/>
            </a:solidFill>
          </a:ln>
          <a:effectLst/>
        </p:spPr>
        <p:style>
          <a:lnRef idx="1">
            <a:schemeClr val="accent1"/>
          </a:lnRef>
          <a:fillRef idx="3">
            <a:schemeClr val="accent1"/>
          </a:fillRef>
          <a:effectRef idx="2">
            <a:schemeClr val="accent1"/>
          </a:effectRef>
          <a:fontRef idx="minor">
            <a:schemeClr val="lt1"/>
          </a:fontRef>
        </p:style>
        <p:txBody>
          <a:bodyPr tIns="274320" rtlCol="0" anchor="t"/>
          <a:lstStyle/>
          <a:p>
            <a:pPr algn="ctr"/>
            <a:r>
              <a:rPr lang="en-US" sz="2400" b="1" dirty="0">
                <a:solidFill>
                  <a:schemeClr val="tx1"/>
                </a:solidFill>
                <a:latin typeface="Arial" panose="020B0604020202020204" pitchFamily="34" charset="0"/>
                <a:cs typeface="Arial" panose="020B0604020202020204" pitchFamily="34" charset="0"/>
              </a:rPr>
              <a:t>Northwest Ohio</a:t>
            </a:r>
          </a:p>
          <a:p>
            <a:pPr marL="342900" indent="-342900">
              <a:buFont typeface="+mj-lt"/>
              <a:buAutoNum type="arabicPeriod"/>
            </a:pPr>
            <a:endParaRPr lang="en-US" sz="14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Registered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Nursing Aides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Team Assemblers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Office Clerks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Tractor-Trailer Truck Drivers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Licensed Practical and Vocational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Farmers and Ag Managers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Machinists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Customer Service Reps.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First-Line Supervisors of Food Prep and Serving Workers</a:t>
            </a:r>
            <a:endParaRPr lang="en-US" sz="1600" b="1" dirty="0">
              <a:solidFill>
                <a:schemeClr val="tx1"/>
              </a:solidFill>
              <a:latin typeface="Arial" panose="020B0604020202020204" pitchFamily="34" charset="0"/>
              <a:cs typeface="Arial" panose="020B0604020202020204" pitchFamily="34" charset="0"/>
            </a:endParaRPr>
          </a:p>
        </p:txBody>
      </p:sp>
      <p:sp>
        <p:nvSpPr>
          <p:cNvPr id="22" name="Northeast Jobs"/>
          <p:cNvSpPr/>
          <p:nvPr/>
        </p:nvSpPr>
        <p:spPr>
          <a:xfrm>
            <a:off x="253448" y="1428136"/>
            <a:ext cx="2973405" cy="4526262"/>
          </a:xfrm>
          <a:prstGeom prst="rect">
            <a:avLst/>
          </a:prstGeom>
          <a:noFill/>
          <a:ln>
            <a:solidFill>
              <a:srgbClr val="6CAEDF"/>
            </a:solidFill>
          </a:ln>
          <a:effectLst/>
        </p:spPr>
        <p:style>
          <a:lnRef idx="1">
            <a:schemeClr val="accent1"/>
          </a:lnRef>
          <a:fillRef idx="3">
            <a:schemeClr val="accent1"/>
          </a:fillRef>
          <a:effectRef idx="2">
            <a:schemeClr val="accent1"/>
          </a:effectRef>
          <a:fontRef idx="minor">
            <a:schemeClr val="lt1"/>
          </a:fontRef>
        </p:style>
        <p:txBody>
          <a:bodyPr tIns="274320" rtlCol="0" anchor="t"/>
          <a:lstStyle/>
          <a:p>
            <a:pPr algn="ctr"/>
            <a:r>
              <a:rPr lang="en-US" sz="2400" b="1" dirty="0">
                <a:solidFill>
                  <a:schemeClr val="tx1"/>
                </a:solidFill>
                <a:latin typeface="Arial" panose="020B0604020202020204" pitchFamily="34" charset="0"/>
                <a:cs typeface="Arial" panose="020B0604020202020204" pitchFamily="34" charset="0"/>
              </a:rPr>
              <a:t>Northeast Ohio</a:t>
            </a:r>
          </a:p>
          <a:p>
            <a:pPr marL="342900" indent="-342900">
              <a:buFont typeface="+mj-lt"/>
              <a:buAutoNum type="arabicPeriod"/>
            </a:pPr>
            <a:endParaRPr lang="en-US" sz="1400" b="1" dirty="0">
              <a:solidFill>
                <a:schemeClr val="tx1"/>
              </a:solidFill>
              <a:latin typeface="Arial" panose="020B0604020202020204" pitchFamily="34" charset="0"/>
              <a:cs typeface="Arial" panose="020B0604020202020204" pitchFamily="34" charset="0"/>
            </a:endParaRP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Registered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Office Clerks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Customer Service Reps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Nursing Aides </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Licensed Practical and Vocational Nurses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Tractor-Trailer Truck Drivers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Medical Secretaries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Accountants and Auditors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First-Line Supervisors of Retail Sales</a:t>
            </a:r>
          </a:p>
          <a:p>
            <a:pPr marL="342900" indent="-342900">
              <a:buFont typeface="+mj-lt"/>
              <a:buAutoNum type="arabicPeriod"/>
            </a:pPr>
            <a:r>
              <a:rPr lang="en-US" sz="1600" dirty="0">
                <a:solidFill>
                  <a:schemeClr val="tx1"/>
                </a:solidFill>
                <a:latin typeface="Arial" panose="020B0604020202020204" pitchFamily="34" charset="0"/>
                <a:cs typeface="Arial" panose="020B0604020202020204" pitchFamily="34" charset="0"/>
              </a:rPr>
              <a:t>Secretaries and Admin.  Assistants</a:t>
            </a:r>
          </a:p>
        </p:txBody>
      </p:sp>
    </p:spTree>
    <p:extLst>
      <p:ext uri="{BB962C8B-B14F-4D97-AF65-F5344CB8AC3E}">
        <p14:creationId xmlns:p14="http://schemas.microsoft.com/office/powerpoint/2010/main" val="1431894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3" restart="whenNotActive" fill="hold" evtFilter="cancelBubble" nodeType="interactiveSeq">
                <p:stCondLst>
                  <p:cond evt="onClick" delay="0">
                    <p:tgtEl>
                      <p:spTgt spid="9"/>
                    </p:tgtEl>
                  </p:cond>
                </p:stCondLst>
                <p:endSync evt="end" delay="0">
                  <p:rtn val="all"/>
                </p:endSync>
                <p:childTnLst>
                  <p:par>
                    <p:cTn id="14" fill="hold">
                      <p:stCondLst>
                        <p:cond delay="0"/>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4" restart="whenNotActive" fill="hold" evtFilter="cancelBubble" nodeType="interactiveSeq">
                <p:stCondLst>
                  <p:cond evt="onClick" delay="0">
                    <p:tgtEl>
                      <p:spTgt spid="14"/>
                    </p:tgtEl>
                  </p:cond>
                </p:stCondLst>
                <p:endSync evt="end" delay="0">
                  <p:rtn val="all"/>
                </p:endSync>
                <p:childTnLst>
                  <p:par>
                    <p:cTn id="25" fill="hold">
                      <p:stCondLst>
                        <p:cond delay="0"/>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18"/>
                                        </p:tgtEl>
                                      </p:cBhvr>
                                    </p:animEffect>
                                    <p:set>
                                      <p:cBhvr>
                                        <p:cTn id="34"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5" restart="whenNotActive" fill="hold" evtFilter="cancelBubble" nodeType="interactiveSeq">
                <p:stCondLst>
                  <p:cond evt="onClick" delay="0">
                    <p:tgtEl>
                      <p:spTgt spid="19"/>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23"/>
                                        </p:tgtEl>
                                      </p:cBhvr>
                                    </p:animEffect>
                                    <p:set>
                                      <p:cBhvr>
                                        <p:cTn id="45"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46" restart="whenNotActive" fill="hold" evtFilter="cancelBubble" nodeType="interactiveSeq">
                <p:stCondLst>
                  <p:cond evt="onClick" delay="0">
                    <p:tgtEl>
                      <p:spTgt spid="2"/>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16"/>
                                        </p:tgtEl>
                                      </p:cBhvr>
                                    </p:animEffect>
                                    <p:set>
                                      <p:cBhvr>
                                        <p:cTn id="5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3"/>
                    </p:tgtEl>
                  </p:cond>
                </p:stCondLst>
                <p:endSync evt="end" delay="0">
                  <p:rtn val="all"/>
                </p:endSync>
                <p:childTnLst>
                  <p:par>
                    <p:cTn id="58" fill="hold">
                      <p:stCondLst>
                        <p:cond delay="0"/>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22"/>
                                        </p:tgtEl>
                                      </p:cBhvr>
                                    </p:animEffect>
                                    <p:set>
                                      <p:cBhvr>
                                        <p:cTn id="6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6" grpId="0" animBg="1"/>
      <p:bldP spid="6" grpId="1" animBg="1"/>
      <p:bldP spid="13" grpId="0" animBg="1"/>
      <p:bldP spid="13" grpId="1" animBg="1"/>
      <p:bldP spid="18" grpId="0" animBg="1"/>
      <p:bldP spid="18" grpId="1" animBg="1"/>
      <p:bldP spid="23" grpId="0" animBg="1"/>
      <p:bldP spid="23" grpId="1" animBg="1"/>
      <p:bldP spid="16" grpId="0" animBg="1"/>
      <p:bldP spid="16" grpId="1" animBg="1"/>
      <p:bldP spid="22" grpId="0" animBg="1"/>
      <p:bldP spid="22"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5E4E5-7E49-40EA-9C45-A5ACBCAC0ABD}"/>
              </a:ext>
            </a:extLst>
          </p:cNvPr>
          <p:cNvSpPr>
            <a:spLocks noGrp="1"/>
          </p:cNvSpPr>
          <p:nvPr>
            <p:ph type="title"/>
          </p:nvPr>
        </p:nvSpPr>
        <p:spPr/>
        <p:txBody>
          <a:bodyPr/>
          <a:lstStyle/>
          <a:p>
            <a:r>
              <a:rPr lang="en-US" dirty="0"/>
              <a:t>Postsecondary Credentials</a:t>
            </a:r>
          </a:p>
        </p:txBody>
      </p:sp>
      <p:sp>
        <p:nvSpPr>
          <p:cNvPr id="3" name="Content Placeholder 2">
            <a:extLst>
              <a:ext uri="{FF2B5EF4-FFF2-40B4-BE49-F238E27FC236}">
                <a16:creationId xmlns:a16="http://schemas.microsoft.com/office/drawing/2014/main" id="{8EB21B02-0BC0-45FB-8779-FBF040CF628A}"/>
              </a:ext>
            </a:extLst>
          </p:cNvPr>
          <p:cNvSpPr>
            <a:spLocks noGrp="1"/>
          </p:cNvSpPr>
          <p:nvPr>
            <p:ph idx="1"/>
          </p:nvPr>
        </p:nvSpPr>
        <p:spPr/>
        <p:txBody>
          <a:bodyPr>
            <a:normAutofit lnSpcReduction="10000"/>
          </a:bodyPr>
          <a:lstStyle/>
          <a:p>
            <a:r>
              <a:rPr lang="en-US" dirty="0"/>
              <a:t>What is a postsecondary credential?</a:t>
            </a:r>
          </a:p>
          <a:p>
            <a:pPr lvl="1"/>
            <a:r>
              <a:rPr lang="en-US" dirty="0"/>
              <a:t>Associate’s Degree?</a:t>
            </a:r>
          </a:p>
          <a:p>
            <a:pPr lvl="1"/>
            <a:r>
              <a:rPr lang="en-US" dirty="0"/>
              <a:t>Bachelor’s Degree?</a:t>
            </a:r>
          </a:p>
          <a:p>
            <a:pPr lvl="1"/>
            <a:r>
              <a:rPr lang="en-US" dirty="0"/>
              <a:t>Industry recognized credential?</a:t>
            </a:r>
          </a:p>
          <a:p>
            <a:pPr marL="346075" lvl="1" indent="0">
              <a:buNone/>
            </a:pPr>
            <a:endParaRPr lang="en-US" dirty="0"/>
          </a:p>
          <a:p>
            <a:pPr marL="346075" lvl="1" indent="0" algn="ctr">
              <a:buNone/>
            </a:pPr>
            <a:r>
              <a:rPr lang="en-US" dirty="0"/>
              <a:t>ALL students can attain or make progress toward postsecondary credentials while in high school and beyond. Today ALL students can graduate with some college.</a:t>
            </a:r>
          </a:p>
          <a:p>
            <a:pPr lvl="1"/>
            <a:endParaRPr lang="en-US" dirty="0"/>
          </a:p>
          <a:p>
            <a:pPr marL="346075" lvl="1" indent="0">
              <a:buNone/>
            </a:pPr>
            <a:endParaRPr lang="en-US" dirty="0"/>
          </a:p>
          <a:p>
            <a:pPr lvl="1"/>
            <a:endParaRPr lang="en-US" dirty="0"/>
          </a:p>
        </p:txBody>
      </p:sp>
    </p:spTree>
    <p:extLst>
      <p:ext uri="{BB962C8B-B14F-4D97-AF65-F5344CB8AC3E}">
        <p14:creationId xmlns:p14="http://schemas.microsoft.com/office/powerpoint/2010/main" val="122926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730" y="457200"/>
            <a:ext cx="8330540" cy="670956"/>
          </a:xfrm>
        </p:spPr>
        <p:txBody>
          <a:bodyPr/>
          <a:lstStyle/>
          <a:p>
            <a:r>
              <a:rPr lang="en-US" dirty="0"/>
              <a:t>Industry-Recognized Credentials</a:t>
            </a:r>
          </a:p>
        </p:txBody>
      </p:sp>
      <p:sp>
        <p:nvSpPr>
          <p:cNvPr id="8" name="Content Placeholder 7">
            <a:extLst>
              <a:ext uri="{FF2B5EF4-FFF2-40B4-BE49-F238E27FC236}">
                <a16:creationId xmlns:a16="http://schemas.microsoft.com/office/drawing/2014/main" id="{D8A7ACA0-29E2-C24B-8686-E096E8CDAB03}"/>
              </a:ext>
            </a:extLst>
          </p:cNvPr>
          <p:cNvSpPr>
            <a:spLocks noGrp="1"/>
          </p:cNvSpPr>
          <p:nvPr>
            <p:ph idx="1"/>
          </p:nvPr>
        </p:nvSpPr>
        <p:spPr>
          <a:xfrm>
            <a:off x="457200" y="1580158"/>
            <a:ext cx="3829792" cy="4525963"/>
          </a:xfrm>
        </p:spPr>
        <p:txBody>
          <a:bodyPr/>
          <a:lstStyle/>
          <a:p>
            <a:r>
              <a:rPr lang="en-US" dirty="0"/>
              <a:t>Important for ALL students</a:t>
            </a:r>
          </a:p>
          <a:p>
            <a:r>
              <a:rPr lang="en-US" dirty="0"/>
              <a:t>Can be used to mitigate risk</a:t>
            </a:r>
          </a:p>
          <a:p>
            <a:r>
              <a:rPr lang="en-US" dirty="0"/>
              <a:t>Can earn postsecondary credit</a:t>
            </a:r>
          </a:p>
        </p:txBody>
      </p:sp>
      <p:pic>
        <p:nvPicPr>
          <p:cNvPr id="9" name="Content Placeholder 3">
            <a:extLst>
              <a:ext uri="{FF2B5EF4-FFF2-40B4-BE49-F238E27FC236}">
                <a16:creationId xmlns:a16="http://schemas.microsoft.com/office/drawing/2014/main" id="{CEB42FE6-0895-FD43-A4B3-685B88F2FC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3900" y="2197490"/>
            <a:ext cx="4152900" cy="2768600"/>
          </a:xfrm>
          <a:prstGeom prst="rect">
            <a:avLst/>
          </a:prstGeom>
        </p:spPr>
      </p:pic>
    </p:spTree>
    <p:extLst>
      <p:ext uri="{BB962C8B-B14F-4D97-AF65-F5344CB8AC3E}">
        <p14:creationId xmlns:p14="http://schemas.microsoft.com/office/powerpoint/2010/main" val="2389744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6A161AA-7BA3-D44F-B4A7-70F4243D11CB}"/>
              </a:ext>
            </a:extLst>
          </p:cNvPr>
          <p:cNvSpPr>
            <a:spLocks noGrp="1"/>
          </p:cNvSpPr>
          <p:nvPr>
            <p:ph type="title"/>
          </p:nvPr>
        </p:nvSpPr>
        <p:spPr/>
        <p:txBody>
          <a:bodyPr/>
          <a:lstStyle/>
          <a:p>
            <a:r>
              <a:rPr lang="en-US" dirty="0"/>
              <a:t>Creating Pathways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5300" y="1499064"/>
            <a:ext cx="4076700" cy="4330700"/>
          </a:xfrm>
        </p:spPr>
      </p:pic>
      <p:sp>
        <p:nvSpPr>
          <p:cNvPr id="9" name="Rectangle 8">
            <a:extLst>
              <a:ext uri="{FF2B5EF4-FFF2-40B4-BE49-F238E27FC236}">
                <a16:creationId xmlns:a16="http://schemas.microsoft.com/office/drawing/2014/main" id="{3A57269B-DC62-4F46-B9C9-170F3D905B8E}"/>
              </a:ext>
            </a:extLst>
          </p:cNvPr>
          <p:cNvSpPr/>
          <p:nvPr/>
        </p:nvSpPr>
        <p:spPr>
          <a:xfrm>
            <a:off x="4785756" y="2002420"/>
            <a:ext cx="4168239" cy="3323987"/>
          </a:xfrm>
          <a:prstGeom prst="rect">
            <a:avLst/>
          </a:prstGeom>
        </p:spPr>
        <p:txBody>
          <a:bodyPr wrap="square">
            <a:spAutoFit/>
          </a:bodyPr>
          <a:lstStyle/>
          <a:p>
            <a:r>
              <a:rPr lang="en-US" sz="4200" dirty="0">
                <a:solidFill>
                  <a:srgbClr val="C00000"/>
                </a:solidFill>
              </a:rPr>
              <a:t>Fulfilling employer hiring needs: A pipeline of future employees</a:t>
            </a:r>
          </a:p>
        </p:txBody>
      </p:sp>
    </p:spTree>
    <p:extLst>
      <p:ext uri="{BB962C8B-B14F-4D97-AF65-F5344CB8AC3E}">
        <p14:creationId xmlns:p14="http://schemas.microsoft.com/office/powerpoint/2010/main" val="4001819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18D7-C132-4303-B228-E7CCFADC8AEF}"/>
              </a:ext>
            </a:extLst>
          </p:cNvPr>
          <p:cNvSpPr>
            <a:spLocks noGrp="1"/>
          </p:cNvSpPr>
          <p:nvPr>
            <p:ph type="title"/>
          </p:nvPr>
        </p:nvSpPr>
        <p:spPr/>
        <p:txBody>
          <a:bodyPr/>
          <a:lstStyle/>
          <a:p>
            <a:r>
              <a:rPr lang="en-US" dirty="0"/>
              <a:t>Increasing Student Options</a:t>
            </a:r>
          </a:p>
        </p:txBody>
      </p:sp>
      <p:sp>
        <p:nvSpPr>
          <p:cNvPr id="3" name="Content Placeholder 2">
            <a:extLst>
              <a:ext uri="{FF2B5EF4-FFF2-40B4-BE49-F238E27FC236}">
                <a16:creationId xmlns:a16="http://schemas.microsoft.com/office/drawing/2014/main" id="{F6CEABC9-2D7D-4D4C-BA9D-62EFB280F658}"/>
              </a:ext>
            </a:extLst>
          </p:cNvPr>
          <p:cNvSpPr>
            <a:spLocks noGrp="1"/>
          </p:cNvSpPr>
          <p:nvPr>
            <p:ph idx="1"/>
          </p:nvPr>
        </p:nvSpPr>
        <p:spPr/>
        <p:txBody>
          <a:bodyPr/>
          <a:lstStyle/>
          <a:p>
            <a:r>
              <a:rPr lang="en-US" sz="2800" dirty="0"/>
              <a:t>Create pathways at the high school starting as early as grade 7</a:t>
            </a:r>
          </a:p>
          <a:p>
            <a:pPr lvl="1"/>
            <a:r>
              <a:rPr lang="en-US" sz="2800" dirty="0"/>
              <a:t>Align pathways to programs at area Career Center and Community Colleges</a:t>
            </a:r>
          </a:p>
          <a:p>
            <a:r>
              <a:rPr lang="en-US" sz="2800" dirty="0"/>
              <a:t>Develop credit flexibility plans for work-based learning</a:t>
            </a:r>
          </a:p>
          <a:p>
            <a:r>
              <a:rPr lang="en-US" sz="2800" dirty="0"/>
              <a:t>Start a Personalized Pathway Program (P3)</a:t>
            </a:r>
          </a:p>
          <a:p>
            <a:r>
              <a:rPr lang="en-US" sz="2800" dirty="0"/>
              <a:t>Develop an industry credential only program</a:t>
            </a:r>
          </a:p>
          <a:p>
            <a:endParaRPr lang="en-US" sz="2800" dirty="0"/>
          </a:p>
        </p:txBody>
      </p:sp>
    </p:spTree>
    <p:extLst>
      <p:ext uri="{BB962C8B-B14F-4D97-AF65-F5344CB8AC3E}">
        <p14:creationId xmlns:p14="http://schemas.microsoft.com/office/powerpoint/2010/main" val="248023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8976-0277-6B46-A25F-B6731A8D96A4}"/>
              </a:ext>
            </a:extLst>
          </p:cNvPr>
          <p:cNvSpPr>
            <a:spLocks noGrp="1"/>
          </p:cNvSpPr>
          <p:nvPr>
            <p:ph type="title"/>
          </p:nvPr>
        </p:nvSpPr>
        <p:spPr>
          <a:xfrm>
            <a:off x="457200" y="457200"/>
            <a:ext cx="8229600" cy="1292662"/>
          </a:xfrm>
        </p:spPr>
        <p:txBody>
          <a:bodyPr/>
          <a:lstStyle/>
          <a:p>
            <a:r>
              <a:rPr lang="en-US" dirty="0"/>
              <a:t>Personalized Professional Pathway (P3)</a:t>
            </a:r>
          </a:p>
        </p:txBody>
      </p:sp>
      <p:sp>
        <p:nvSpPr>
          <p:cNvPr id="3" name="Content Placeholder 2">
            <a:extLst>
              <a:ext uri="{FF2B5EF4-FFF2-40B4-BE49-F238E27FC236}">
                <a16:creationId xmlns:a16="http://schemas.microsoft.com/office/drawing/2014/main" id="{8B71721D-41D2-C141-9184-48BBFFB45C5C}"/>
              </a:ext>
            </a:extLst>
          </p:cNvPr>
          <p:cNvSpPr>
            <a:spLocks noGrp="1"/>
          </p:cNvSpPr>
          <p:nvPr>
            <p:ph idx="1"/>
          </p:nvPr>
        </p:nvSpPr>
        <p:spPr>
          <a:xfrm>
            <a:off x="457200" y="1959429"/>
            <a:ext cx="8229600" cy="4146692"/>
          </a:xfrm>
        </p:spPr>
        <p:txBody>
          <a:bodyPr/>
          <a:lstStyle/>
          <a:p>
            <a:r>
              <a:rPr lang="en-US" dirty="0"/>
              <a:t>Provides schools a way to diversify their pathway offerings and place more students in work-based learning.</a:t>
            </a:r>
          </a:p>
          <a:p>
            <a:pPr lvl="1"/>
            <a:r>
              <a:rPr lang="en-US" sz="2800" dirty="0"/>
              <a:t>Class on employability skills aligned to OMJ Readiness Seal</a:t>
            </a:r>
          </a:p>
          <a:p>
            <a:pPr lvl="1"/>
            <a:r>
              <a:rPr lang="en-US" sz="2800" dirty="0"/>
              <a:t>Requires work-based learning aligned to technical content standards</a:t>
            </a:r>
          </a:p>
          <a:p>
            <a:pPr lvl="1"/>
            <a:r>
              <a:rPr lang="en-US" sz="2800" dirty="0"/>
              <a:t>Credit flexibility in CTE</a:t>
            </a:r>
          </a:p>
        </p:txBody>
      </p:sp>
    </p:spTree>
    <p:extLst>
      <p:ext uri="{BB962C8B-B14F-4D97-AF65-F5344CB8AC3E}">
        <p14:creationId xmlns:p14="http://schemas.microsoft.com/office/powerpoint/2010/main" val="3996749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8976-0277-6B46-A25F-B6731A8D96A4}"/>
              </a:ext>
            </a:extLst>
          </p:cNvPr>
          <p:cNvSpPr>
            <a:spLocks noGrp="1"/>
          </p:cNvSpPr>
          <p:nvPr>
            <p:ph type="title"/>
          </p:nvPr>
        </p:nvSpPr>
        <p:spPr>
          <a:xfrm>
            <a:off x="457200" y="457200"/>
            <a:ext cx="8229600" cy="646331"/>
          </a:xfrm>
        </p:spPr>
        <p:txBody>
          <a:bodyPr/>
          <a:lstStyle/>
          <a:p>
            <a:r>
              <a:rPr lang="en-US" dirty="0"/>
              <a:t>Credential Only Pathway</a:t>
            </a:r>
          </a:p>
        </p:txBody>
      </p:sp>
      <p:sp>
        <p:nvSpPr>
          <p:cNvPr id="3" name="Content Placeholder 2">
            <a:extLst>
              <a:ext uri="{FF2B5EF4-FFF2-40B4-BE49-F238E27FC236}">
                <a16:creationId xmlns:a16="http://schemas.microsoft.com/office/drawing/2014/main" id="{8B71721D-41D2-C141-9184-48BBFFB45C5C}"/>
              </a:ext>
            </a:extLst>
          </p:cNvPr>
          <p:cNvSpPr>
            <a:spLocks noGrp="1"/>
          </p:cNvSpPr>
          <p:nvPr>
            <p:ph idx="1"/>
          </p:nvPr>
        </p:nvSpPr>
        <p:spPr/>
        <p:txBody>
          <a:bodyPr/>
          <a:lstStyle/>
          <a:p>
            <a:r>
              <a:rPr lang="en-US" dirty="0"/>
              <a:t>Industry recognized credential</a:t>
            </a:r>
          </a:p>
          <a:p>
            <a:r>
              <a:rPr lang="en-US" dirty="0"/>
              <a:t>12-hour teaching permit</a:t>
            </a:r>
          </a:p>
          <a:p>
            <a:pPr lvl="1"/>
            <a:r>
              <a:rPr lang="en-US" dirty="0"/>
              <a:t>Example: School nurse teaching to STNA or phlebotomy credentials</a:t>
            </a:r>
          </a:p>
        </p:txBody>
      </p:sp>
    </p:spTree>
    <p:extLst>
      <p:ext uri="{BB962C8B-B14F-4D97-AF65-F5344CB8AC3E}">
        <p14:creationId xmlns:p14="http://schemas.microsoft.com/office/powerpoint/2010/main" val="3477642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_DegreeMarker.png"/>
          <p:cNvPicPr>
            <a:picLocks noChangeAspect="1"/>
          </p:cNvPicPr>
          <p:nvPr/>
        </p:nvPicPr>
        <p:blipFill>
          <a:blip r:embed="rId3"/>
          <a:stretch>
            <a:fillRect/>
          </a:stretch>
        </p:blipFill>
        <p:spPr>
          <a:xfrm>
            <a:off x="4246045" y="1526488"/>
            <a:ext cx="161925" cy="1990725"/>
          </a:xfrm>
          <a:prstGeom prst="rect">
            <a:avLst/>
          </a:prstGeom>
        </p:spPr>
      </p:pic>
      <p:pic>
        <p:nvPicPr>
          <p:cNvPr id="6" name="Picture 5" descr="_DegreeMarker.png"/>
          <p:cNvPicPr>
            <a:picLocks noChangeAspect="1"/>
          </p:cNvPicPr>
          <p:nvPr/>
        </p:nvPicPr>
        <p:blipFill>
          <a:blip r:embed="rId3"/>
          <a:stretch>
            <a:fillRect/>
          </a:stretch>
        </p:blipFill>
        <p:spPr>
          <a:xfrm>
            <a:off x="8095067" y="1505706"/>
            <a:ext cx="161925" cy="1990725"/>
          </a:xfrm>
          <a:prstGeom prst="rect">
            <a:avLst/>
          </a:prstGeom>
        </p:spPr>
      </p:pic>
      <p:pic>
        <p:nvPicPr>
          <p:cNvPr id="7" name="Picture 6" descr="_DegreeMarker.png"/>
          <p:cNvPicPr>
            <a:picLocks noChangeAspect="1"/>
          </p:cNvPicPr>
          <p:nvPr/>
        </p:nvPicPr>
        <p:blipFill>
          <a:blip r:embed="rId3"/>
          <a:stretch>
            <a:fillRect/>
          </a:stretch>
        </p:blipFill>
        <p:spPr>
          <a:xfrm>
            <a:off x="6167676" y="1526488"/>
            <a:ext cx="161925" cy="1990725"/>
          </a:xfrm>
          <a:prstGeom prst="rect">
            <a:avLst/>
          </a:prstGeom>
        </p:spPr>
      </p:pic>
      <p:sp>
        <p:nvSpPr>
          <p:cNvPr id="8" name="TextBox 7"/>
          <p:cNvSpPr txBox="1"/>
          <p:nvPr/>
        </p:nvSpPr>
        <p:spPr>
          <a:xfrm>
            <a:off x="552559" y="2058534"/>
            <a:ext cx="1789625" cy="584775"/>
          </a:xfrm>
          <a:prstGeom prst="rect">
            <a:avLst/>
          </a:prstGeom>
          <a:noFill/>
        </p:spPr>
        <p:txBody>
          <a:bodyPr wrap="square" rtlCol="0">
            <a:spAutoFit/>
          </a:bodyPr>
          <a:lstStyle/>
          <a:p>
            <a:r>
              <a:rPr lang="en-US" sz="1100" b="1" dirty="0">
                <a:solidFill>
                  <a:srgbClr val="FFFFFF"/>
                </a:solidFill>
                <a:cs typeface="Arial"/>
              </a:rPr>
              <a:t>Start Pre-Health</a:t>
            </a:r>
          </a:p>
          <a:p>
            <a:r>
              <a:rPr lang="en-US" sz="1100" dirty="0">
                <a:solidFill>
                  <a:srgbClr val="FFFFFF"/>
                </a:solidFill>
                <a:cs typeface="Arial"/>
              </a:rPr>
              <a:t>As early as grade 7 </a:t>
            </a:r>
          </a:p>
          <a:p>
            <a:r>
              <a:rPr lang="en-US" sz="1000" dirty="0">
                <a:solidFill>
                  <a:srgbClr val="FFFFFF"/>
                </a:solidFill>
                <a:cs typeface="Arial"/>
              </a:rPr>
              <a:t>(based on readiness)</a:t>
            </a:r>
          </a:p>
        </p:txBody>
      </p:sp>
      <p:sp>
        <p:nvSpPr>
          <p:cNvPr id="9" name="TextBox 8"/>
          <p:cNvSpPr txBox="1"/>
          <p:nvPr/>
        </p:nvSpPr>
        <p:spPr>
          <a:xfrm>
            <a:off x="2478090" y="2062488"/>
            <a:ext cx="1789625" cy="877163"/>
          </a:xfrm>
          <a:prstGeom prst="rect">
            <a:avLst/>
          </a:prstGeom>
          <a:noFill/>
        </p:spPr>
        <p:txBody>
          <a:bodyPr wrap="square" rtlCol="0">
            <a:spAutoFit/>
          </a:bodyPr>
          <a:lstStyle/>
          <a:p>
            <a:r>
              <a:rPr lang="en-US" sz="1100" b="1" dirty="0">
                <a:solidFill>
                  <a:srgbClr val="FFFFFF"/>
                </a:solidFill>
                <a:cs typeface="Arial"/>
              </a:rPr>
              <a:t>Dental Assistant</a:t>
            </a:r>
          </a:p>
          <a:p>
            <a:r>
              <a:rPr lang="en-US" sz="800" dirty="0">
                <a:solidFill>
                  <a:srgbClr val="FFFFFF"/>
                </a:solidFill>
                <a:cs typeface="Arial"/>
              </a:rPr>
              <a:t>Median Salary: $33,690 </a:t>
            </a:r>
          </a:p>
          <a:p>
            <a:r>
              <a:rPr lang="en-US" sz="800" dirty="0">
                <a:solidFill>
                  <a:srgbClr val="FFFFFF"/>
                </a:solidFill>
                <a:cs typeface="Arial"/>
              </a:rPr>
              <a:t>Job Growth (10 </a:t>
            </a:r>
            <a:r>
              <a:rPr lang="en-US" sz="800" dirty="0" err="1">
                <a:solidFill>
                  <a:srgbClr val="FFFFFF"/>
                </a:solidFill>
                <a:cs typeface="Arial"/>
              </a:rPr>
              <a:t>yr</a:t>
            </a:r>
            <a:r>
              <a:rPr lang="en-US" sz="800" dirty="0">
                <a:solidFill>
                  <a:srgbClr val="FFFFFF"/>
                </a:solidFill>
                <a:cs typeface="Arial"/>
              </a:rPr>
              <a:t>): 20.5%</a:t>
            </a:r>
          </a:p>
          <a:p>
            <a:r>
              <a:rPr lang="en-US" sz="800" dirty="0">
                <a:solidFill>
                  <a:srgbClr val="FFFFFF"/>
                </a:solidFill>
                <a:cs typeface="Arial"/>
              </a:rPr>
              <a:t>Annual Openings: 416</a:t>
            </a:r>
          </a:p>
          <a:p>
            <a:r>
              <a:rPr lang="en-US" sz="800" dirty="0">
                <a:solidFill>
                  <a:srgbClr val="FFFFFF"/>
                </a:solidFill>
                <a:cs typeface="Arial"/>
              </a:rPr>
              <a:t>Average Tuition (1 </a:t>
            </a:r>
            <a:r>
              <a:rPr lang="en-US" sz="800" dirty="0" err="1">
                <a:solidFill>
                  <a:srgbClr val="FFFFFF"/>
                </a:solidFill>
                <a:cs typeface="Arial"/>
              </a:rPr>
              <a:t>yr</a:t>
            </a:r>
            <a:r>
              <a:rPr lang="en-US" sz="800" dirty="0">
                <a:solidFill>
                  <a:srgbClr val="FFFFFF"/>
                </a:solidFill>
                <a:cs typeface="Arial"/>
              </a:rPr>
              <a:t>): $0 –$3,900/</a:t>
            </a:r>
            <a:r>
              <a:rPr lang="en-US" sz="800" dirty="0" err="1">
                <a:solidFill>
                  <a:srgbClr val="FFFFFF"/>
                </a:solidFill>
                <a:cs typeface="Arial"/>
              </a:rPr>
              <a:t>yr</a:t>
            </a:r>
            <a:endParaRPr lang="en-US" sz="800" dirty="0">
              <a:solidFill>
                <a:srgbClr val="FFFFFF"/>
              </a:solidFill>
              <a:cs typeface="Arial"/>
            </a:endParaRPr>
          </a:p>
        </p:txBody>
      </p:sp>
      <p:sp>
        <p:nvSpPr>
          <p:cNvPr id="10" name="TextBox 9"/>
          <p:cNvSpPr txBox="1"/>
          <p:nvPr/>
        </p:nvSpPr>
        <p:spPr>
          <a:xfrm>
            <a:off x="4399671" y="2062488"/>
            <a:ext cx="1789625" cy="1015663"/>
          </a:xfrm>
          <a:prstGeom prst="rect">
            <a:avLst/>
          </a:prstGeom>
          <a:noFill/>
        </p:spPr>
        <p:txBody>
          <a:bodyPr wrap="square" rtlCol="0">
            <a:spAutoFit/>
          </a:bodyPr>
          <a:lstStyle/>
          <a:p>
            <a:r>
              <a:rPr lang="en-US" sz="1100" b="1" dirty="0">
                <a:solidFill>
                  <a:srgbClr val="FFFFFF"/>
                </a:solidFill>
                <a:cs typeface="Arial"/>
              </a:rPr>
              <a:t>Dental Hygienist</a:t>
            </a:r>
          </a:p>
          <a:p>
            <a:r>
              <a:rPr lang="en-US" sz="800" dirty="0">
                <a:solidFill>
                  <a:srgbClr val="FFFFFF"/>
                </a:solidFill>
                <a:cs typeface="Arial"/>
              </a:rPr>
              <a:t>Median Salary: $65,510</a:t>
            </a:r>
          </a:p>
          <a:p>
            <a:r>
              <a:rPr lang="en-US" sz="800" dirty="0">
                <a:solidFill>
                  <a:srgbClr val="FFFFFF"/>
                </a:solidFill>
                <a:cs typeface="Arial"/>
              </a:rPr>
              <a:t>Job Growth (10 </a:t>
            </a:r>
            <a:r>
              <a:rPr lang="en-US" sz="800" dirty="0" err="1">
                <a:solidFill>
                  <a:srgbClr val="FFFFFF"/>
                </a:solidFill>
                <a:cs typeface="Arial"/>
              </a:rPr>
              <a:t>yr</a:t>
            </a:r>
            <a:r>
              <a:rPr lang="en-US" sz="800" dirty="0">
                <a:solidFill>
                  <a:srgbClr val="FFFFFF"/>
                </a:solidFill>
                <a:cs typeface="Arial"/>
              </a:rPr>
              <a:t>): 26.3%</a:t>
            </a:r>
          </a:p>
          <a:p>
            <a:r>
              <a:rPr lang="en-US" sz="800" dirty="0">
                <a:solidFill>
                  <a:srgbClr val="FFFFFF"/>
                </a:solidFill>
                <a:cs typeface="Arial"/>
              </a:rPr>
              <a:t>Annual Openings: 345</a:t>
            </a:r>
          </a:p>
          <a:p>
            <a:r>
              <a:rPr lang="en-US" sz="800" dirty="0">
                <a:solidFill>
                  <a:srgbClr val="FFFFFF"/>
                </a:solidFill>
                <a:cs typeface="Arial"/>
              </a:rPr>
              <a:t>Average Tuition (2 </a:t>
            </a:r>
            <a:r>
              <a:rPr lang="en-US" sz="800" dirty="0" err="1">
                <a:solidFill>
                  <a:srgbClr val="FFFFFF"/>
                </a:solidFill>
                <a:cs typeface="Arial"/>
              </a:rPr>
              <a:t>yrs</a:t>
            </a:r>
            <a:r>
              <a:rPr lang="en-US" sz="800" dirty="0">
                <a:solidFill>
                  <a:srgbClr val="FFFFFF"/>
                </a:solidFill>
                <a:cs typeface="Arial"/>
              </a:rPr>
              <a:t>): $3,900/</a:t>
            </a:r>
            <a:r>
              <a:rPr lang="en-US" sz="800" dirty="0" err="1">
                <a:solidFill>
                  <a:srgbClr val="FFFFFF"/>
                </a:solidFill>
                <a:cs typeface="Arial"/>
              </a:rPr>
              <a:t>yr</a:t>
            </a:r>
            <a:endParaRPr lang="en-US" sz="800" dirty="0">
              <a:solidFill>
                <a:srgbClr val="FFFFFF"/>
              </a:solidFill>
              <a:cs typeface="Arial"/>
            </a:endParaRPr>
          </a:p>
          <a:p>
            <a:r>
              <a:rPr lang="en-US" sz="800" dirty="0">
                <a:solidFill>
                  <a:srgbClr val="FFFFFF"/>
                </a:solidFill>
                <a:cs typeface="Arial"/>
              </a:rPr>
              <a:t>Average Tuition (4 </a:t>
            </a:r>
            <a:r>
              <a:rPr lang="en-US" sz="800" dirty="0" err="1">
                <a:solidFill>
                  <a:srgbClr val="FFFFFF"/>
                </a:solidFill>
                <a:cs typeface="Arial"/>
              </a:rPr>
              <a:t>yrs</a:t>
            </a:r>
            <a:r>
              <a:rPr lang="en-US" sz="800" dirty="0">
                <a:solidFill>
                  <a:srgbClr val="FFFFFF"/>
                </a:solidFill>
                <a:cs typeface="Arial"/>
              </a:rPr>
              <a:t>): $9,600/</a:t>
            </a:r>
            <a:r>
              <a:rPr lang="en-US" sz="800" dirty="0" err="1">
                <a:solidFill>
                  <a:srgbClr val="FFFFFF"/>
                </a:solidFill>
                <a:cs typeface="Arial"/>
              </a:rPr>
              <a:t>yr</a:t>
            </a:r>
            <a:endParaRPr lang="en-US" sz="800" dirty="0">
              <a:solidFill>
                <a:srgbClr val="FFFFFF"/>
              </a:solidFill>
              <a:cs typeface="Arial"/>
            </a:endParaRPr>
          </a:p>
          <a:p>
            <a:endParaRPr lang="en-US" sz="900" dirty="0">
              <a:solidFill>
                <a:srgbClr val="FFFFFF"/>
              </a:solidFill>
              <a:cs typeface="Arial"/>
            </a:endParaRPr>
          </a:p>
        </p:txBody>
      </p:sp>
      <p:sp>
        <p:nvSpPr>
          <p:cNvPr id="11" name="TextBox 10"/>
          <p:cNvSpPr txBox="1"/>
          <p:nvPr/>
        </p:nvSpPr>
        <p:spPr>
          <a:xfrm>
            <a:off x="6313005" y="2062488"/>
            <a:ext cx="1789625" cy="754053"/>
          </a:xfrm>
          <a:prstGeom prst="rect">
            <a:avLst/>
          </a:prstGeom>
          <a:noFill/>
        </p:spPr>
        <p:txBody>
          <a:bodyPr wrap="square" rtlCol="0">
            <a:spAutoFit/>
          </a:bodyPr>
          <a:lstStyle/>
          <a:p>
            <a:r>
              <a:rPr lang="en-US" sz="1100" b="1" dirty="0">
                <a:solidFill>
                  <a:srgbClr val="FFFFFF"/>
                </a:solidFill>
                <a:cs typeface="Arial"/>
              </a:rPr>
              <a:t>Dentist</a:t>
            </a:r>
          </a:p>
          <a:p>
            <a:r>
              <a:rPr lang="en-US" sz="800" dirty="0">
                <a:solidFill>
                  <a:srgbClr val="FFFFFF"/>
                </a:solidFill>
                <a:cs typeface="Arial"/>
              </a:rPr>
              <a:t>Median Salary: $158,460</a:t>
            </a:r>
          </a:p>
          <a:p>
            <a:r>
              <a:rPr lang="en-US" sz="800" dirty="0">
                <a:solidFill>
                  <a:srgbClr val="FFFFFF"/>
                </a:solidFill>
                <a:cs typeface="Arial"/>
              </a:rPr>
              <a:t>Job Growth (10 </a:t>
            </a:r>
            <a:r>
              <a:rPr lang="en-US" sz="800" dirty="0" err="1">
                <a:solidFill>
                  <a:srgbClr val="FFFFFF"/>
                </a:solidFill>
                <a:cs typeface="Arial"/>
              </a:rPr>
              <a:t>yr</a:t>
            </a:r>
            <a:r>
              <a:rPr lang="en-US" sz="800" dirty="0">
                <a:solidFill>
                  <a:srgbClr val="FFFFFF"/>
                </a:solidFill>
                <a:cs typeface="Arial"/>
              </a:rPr>
              <a:t>): 9.5%</a:t>
            </a:r>
          </a:p>
          <a:p>
            <a:r>
              <a:rPr lang="en-US" sz="800" dirty="0">
                <a:solidFill>
                  <a:srgbClr val="FFFFFF"/>
                </a:solidFill>
                <a:cs typeface="Arial"/>
              </a:rPr>
              <a:t>Annual Openings: 186</a:t>
            </a:r>
          </a:p>
          <a:p>
            <a:r>
              <a:rPr lang="en-US" sz="800" dirty="0">
                <a:solidFill>
                  <a:srgbClr val="FFFFFF"/>
                </a:solidFill>
                <a:cs typeface="Arial"/>
              </a:rPr>
              <a:t>Average Tuition (4 </a:t>
            </a:r>
            <a:r>
              <a:rPr lang="en-US" sz="800" dirty="0" err="1">
                <a:solidFill>
                  <a:srgbClr val="FFFFFF"/>
                </a:solidFill>
                <a:cs typeface="Arial"/>
              </a:rPr>
              <a:t>yrs</a:t>
            </a:r>
            <a:r>
              <a:rPr lang="en-US" sz="800" dirty="0">
                <a:solidFill>
                  <a:srgbClr val="FFFFFF"/>
                </a:solidFill>
                <a:cs typeface="Arial"/>
              </a:rPr>
              <a:t>): $35,000/</a:t>
            </a:r>
            <a:r>
              <a:rPr lang="en-US" sz="800" dirty="0" err="1">
                <a:solidFill>
                  <a:srgbClr val="FFFFFF"/>
                </a:solidFill>
                <a:cs typeface="Arial"/>
              </a:rPr>
              <a:t>yr</a:t>
            </a:r>
            <a:endParaRPr lang="en-US" sz="800" dirty="0">
              <a:solidFill>
                <a:srgbClr val="FFFFFF"/>
              </a:solidFill>
              <a:cs typeface="Arial"/>
            </a:endParaRPr>
          </a:p>
        </p:txBody>
      </p:sp>
      <p:sp>
        <p:nvSpPr>
          <p:cNvPr id="12" name="TextBox 11"/>
          <p:cNvSpPr txBox="1"/>
          <p:nvPr/>
        </p:nvSpPr>
        <p:spPr>
          <a:xfrm>
            <a:off x="577959" y="3970514"/>
            <a:ext cx="1764225" cy="769441"/>
          </a:xfrm>
          <a:prstGeom prst="rect">
            <a:avLst/>
          </a:prstGeom>
          <a:noFill/>
        </p:spPr>
        <p:txBody>
          <a:bodyPr wrap="square" rtlCol="0">
            <a:spAutoFit/>
          </a:bodyPr>
          <a:lstStyle/>
          <a:p>
            <a:pPr algn="ctr"/>
            <a:r>
              <a:rPr lang="en-US" sz="1100" dirty="0">
                <a:solidFill>
                  <a:srgbClr val="000000"/>
                </a:solidFill>
                <a:cs typeface="Arial"/>
              </a:rPr>
              <a:t>Workplace Visits</a:t>
            </a:r>
          </a:p>
          <a:p>
            <a:pPr algn="ctr"/>
            <a:r>
              <a:rPr lang="en-US" sz="1100" dirty="0">
                <a:solidFill>
                  <a:srgbClr val="000000"/>
                </a:solidFill>
                <a:cs typeface="Arial"/>
              </a:rPr>
              <a:t>Job Shadow</a:t>
            </a:r>
          </a:p>
          <a:p>
            <a:pPr algn="ctr"/>
            <a:r>
              <a:rPr lang="en-US" sz="1100" dirty="0">
                <a:solidFill>
                  <a:srgbClr val="000000"/>
                </a:solidFill>
                <a:cs typeface="Arial"/>
              </a:rPr>
              <a:t>Internship</a:t>
            </a:r>
          </a:p>
          <a:p>
            <a:pPr algn="ctr"/>
            <a:r>
              <a:rPr lang="en-US" sz="1100" dirty="0">
                <a:solidFill>
                  <a:srgbClr val="000000"/>
                </a:solidFill>
                <a:cs typeface="Arial"/>
              </a:rPr>
              <a:t>Work</a:t>
            </a:r>
          </a:p>
        </p:txBody>
      </p:sp>
      <p:sp>
        <p:nvSpPr>
          <p:cNvPr id="13" name="TextBox 12"/>
          <p:cNvSpPr txBox="1"/>
          <p:nvPr/>
        </p:nvSpPr>
        <p:spPr>
          <a:xfrm>
            <a:off x="2478090" y="3970514"/>
            <a:ext cx="1764225" cy="600164"/>
          </a:xfrm>
          <a:prstGeom prst="rect">
            <a:avLst/>
          </a:prstGeom>
          <a:noFill/>
        </p:spPr>
        <p:txBody>
          <a:bodyPr wrap="square" rtlCol="0">
            <a:spAutoFit/>
          </a:bodyPr>
          <a:lstStyle/>
          <a:p>
            <a:pPr algn="ctr"/>
            <a:r>
              <a:rPr lang="en-US" sz="1100" dirty="0">
                <a:solidFill>
                  <a:srgbClr val="000000"/>
                </a:solidFill>
                <a:cs typeface="Arial"/>
              </a:rPr>
              <a:t>Supervised Experience</a:t>
            </a:r>
          </a:p>
          <a:p>
            <a:pPr algn="ctr"/>
            <a:r>
              <a:rPr lang="en-US" sz="1100" dirty="0">
                <a:solidFill>
                  <a:srgbClr val="000000"/>
                </a:solidFill>
                <a:cs typeface="Arial"/>
              </a:rPr>
              <a:t>---</a:t>
            </a:r>
          </a:p>
          <a:p>
            <a:pPr algn="ctr"/>
            <a:r>
              <a:rPr lang="en-US" sz="1100" dirty="0">
                <a:solidFill>
                  <a:srgbClr val="000000"/>
                </a:solidFill>
                <a:cs typeface="Arial"/>
              </a:rPr>
              <a:t>Work</a:t>
            </a:r>
          </a:p>
        </p:txBody>
      </p:sp>
      <p:sp>
        <p:nvSpPr>
          <p:cNvPr id="14" name="TextBox 13"/>
          <p:cNvSpPr txBox="1"/>
          <p:nvPr/>
        </p:nvSpPr>
        <p:spPr>
          <a:xfrm>
            <a:off x="4399671" y="3970514"/>
            <a:ext cx="1764225" cy="769441"/>
          </a:xfrm>
          <a:prstGeom prst="rect">
            <a:avLst/>
          </a:prstGeom>
          <a:noFill/>
        </p:spPr>
        <p:txBody>
          <a:bodyPr wrap="square" rtlCol="0">
            <a:spAutoFit/>
          </a:bodyPr>
          <a:lstStyle/>
          <a:p>
            <a:pPr algn="ctr"/>
            <a:r>
              <a:rPr lang="en-US" sz="1100" dirty="0">
                <a:solidFill>
                  <a:srgbClr val="000000"/>
                </a:solidFill>
                <a:cs typeface="Arial"/>
              </a:rPr>
              <a:t>Supervised Experience</a:t>
            </a:r>
          </a:p>
          <a:p>
            <a:pPr algn="ctr"/>
            <a:r>
              <a:rPr lang="en-US" sz="1100" dirty="0">
                <a:solidFill>
                  <a:srgbClr val="000000"/>
                </a:solidFill>
                <a:cs typeface="Arial"/>
              </a:rPr>
              <a:t>Internship</a:t>
            </a:r>
          </a:p>
          <a:p>
            <a:pPr algn="ctr"/>
            <a:r>
              <a:rPr lang="en-US" sz="1100" dirty="0">
                <a:solidFill>
                  <a:srgbClr val="000000"/>
                </a:solidFill>
                <a:cs typeface="Arial"/>
              </a:rPr>
              <a:t>---</a:t>
            </a:r>
          </a:p>
          <a:p>
            <a:pPr algn="ctr"/>
            <a:r>
              <a:rPr lang="en-US" sz="1100" dirty="0">
                <a:solidFill>
                  <a:srgbClr val="000000"/>
                </a:solidFill>
                <a:cs typeface="Arial"/>
              </a:rPr>
              <a:t>Work</a:t>
            </a:r>
          </a:p>
        </p:txBody>
      </p:sp>
      <p:sp>
        <p:nvSpPr>
          <p:cNvPr id="15" name="TextBox 14"/>
          <p:cNvSpPr txBox="1"/>
          <p:nvPr/>
        </p:nvSpPr>
        <p:spPr>
          <a:xfrm>
            <a:off x="6313005" y="3970514"/>
            <a:ext cx="1764225" cy="600164"/>
          </a:xfrm>
          <a:prstGeom prst="rect">
            <a:avLst/>
          </a:prstGeom>
          <a:noFill/>
        </p:spPr>
        <p:txBody>
          <a:bodyPr wrap="square" rtlCol="0">
            <a:spAutoFit/>
          </a:bodyPr>
          <a:lstStyle/>
          <a:p>
            <a:pPr algn="ctr"/>
            <a:r>
              <a:rPr lang="en-US" sz="1100" dirty="0">
                <a:solidFill>
                  <a:srgbClr val="000000"/>
                </a:solidFill>
                <a:cs typeface="Arial"/>
              </a:rPr>
              <a:t>Internship</a:t>
            </a:r>
          </a:p>
          <a:p>
            <a:pPr algn="ctr"/>
            <a:r>
              <a:rPr lang="en-US" sz="1100" dirty="0">
                <a:solidFill>
                  <a:srgbClr val="000000"/>
                </a:solidFill>
                <a:cs typeface="Arial"/>
              </a:rPr>
              <a:t>---</a:t>
            </a:r>
          </a:p>
          <a:p>
            <a:pPr algn="ctr"/>
            <a:r>
              <a:rPr lang="en-US" sz="1100">
                <a:solidFill>
                  <a:srgbClr val="000000"/>
                </a:solidFill>
                <a:cs typeface="Arial"/>
              </a:rPr>
              <a:t>Work</a:t>
            </a:r>
            <a:endParaRPr lang="en-US" sz="1100" dirty="0">
              <a:solidFill>
                <a:srgbClr val="000000"/>
              </a:solidFill>
              <a:cs typeface="Arial"/>
            </a:endParaRPr>
          </a:p>
        </p:txBody>
      </p:sp>
      <p:sp>
        <p:nvSpPr>
          <p:cNvPr id="16" name="TextBox 15"/>
          <p:cNvSpPr txBox="1"/>
          <p:nvPr/>
        </p:nvSpPr>
        <p:spPr>
          <a:xfrm>
            <a:off x="3754650" y="1158563"/>
            <a:ext cx="1088761" cy="369332"/>
          </a:xfrm>
          <a:prstGeom prst="rect">
            <a:avLst/>
          </a:prstGeom>
          <a:noFill/>
        </p:spPr>
        <p:txBody>
          <a:bodyPr wrap="none" rtlCol="0">
            <a:spAutoFit/>
          </a:bodyPr>
          <a:lstStyle/>
          <a:p>
            <a:pPr algn="ctr"/>
            <a:r>
              <a:rPr lang="en-US" sz="900" b="1" dirty="0">
                <a:solidFill>
                  <a:srgbClr val="000000"/>
                </a:solidFill>
                <a:cs typeface="Arial"/>
              </a:rPr>
              <a:t>Certificate,</a:t>
            </a:r>
          </a:p>
          <a:p>
            <a:pPr algn="ctr"/>
            <a:r>
              <a:rPr lang="en-US" sz="900" b="1" dirty="0">
                <a:solidFill>
                  <a:srgbClr val="000000"/>
                </a:solidFill>
                <a:cs typeface="Arial"/>
              </a:rPr>
              <a:t>Dental Assisting</a:t>
            </a:r>
          </a:p>
        </p:txBody>
      </p:sp>
      <p:sp>
        <p:nvSpPr>
          <p:cNvPr id="17" name="TextBox 16"/>
          <p:cNvSpPr txBox="1"/>
          <p:nvPr/>
        </p:nvSpPr>
        <p:spPr>
          <a:xfrm>
            <a:off x="7593504" y="1158563"/>
            <a:ext cx="1107996" cy="369332"/>
          </a:xfrm>
          <a:prstGeom prst="rect">
            <a:avLst/>
          </a:prstGeom>
          <a:noFill/>
        </p:spPr>
        <p:txBody>
          <a:bodyPr wrap="none" rtlCol="0">
            <a:spAutoFit/>
          </a:bodyPr>
          <a:lstStyle/>
          <a:p>
            <a:pPr algn="ctr"/>
            <a:r>
              <a:rPr lang="en-US" sz="900" b="1" dirty="0">
                <a:solidFill>
                  <a:srgbClr val="000000"/>
                </a:solidFill>
                <a:cs typeface="Arial"/>
              </a:rPr>
              <a:t>Doctoral Degree,</a:t>
            </a:r>
          </a:p>
          <a:p>
            <a:pPr algn="ctr"/>
            <a:r>
              <a:rPr lang="en-US" sz="900" b="1" dirty="0">
                <a:solidFill>
                  <a:srgbClr val="000000"/>
                </a:solidFill>
                <a:cs typeface="Arial"/>
              </a:rPr>
              <a:t>Dentistry</a:t>
            </a:r>
          </a:p>
        </p:txBody>
      </p:sp>
      <p:sp>
        <p:nvSpPr>
          <p:cNvPr id="18" name="TextBox 17"/>
          <p:cNvSpPr txBox="1"/>
          <p:nvPr/>
        </p:nvSpPr>
        <p:spPr>
          <a:xfrm>
            <a:off x="5464544" y="1158563"/>
            <a:ext cx="1531188" cy="369332"/>
          </a:xfrm>
          <a:prstGeom prst="rect">
            <a:avLst/>
          </a:prstGeom>
          <a:noFill/>
        </p:spPr>
        <p:txBody>
          <a:bodyPr wrap="none" rtlCol="0">
            <a:spAutoFit/>
          </a:bodyPr>
          <a:lstStyle/>
          <a:p>
            <a:pPr algn="ctr"/>
            <a:r>
              <a:rPr lang="en-US" sz="900" b="1" dirty="0">
                <a:solidFill>
                  <a:srgbClr val="000000"/>
                </a:solidFill>
                <a:cs typeface="Arial"/>
              </a:rPr>
              <a:t>Associate or Bachelor’s </a:t>
            </a:r>
          </a:p>
          <a:p>
            <a:pPr algn="ctr"/>
            <a:r>
              <a:rPr lang="en-US" sz="900" b="1" dirty="0">
                <a:solidFill>
                  <a:srgbClr val="000000"/>
                </a:solidFill>
                <a:cs typeface="Arial"/>
              </a:rPr>
              <a:t>Degree, Dental Hygiene</a:t>
            </a:r>
          </a:p>
        </p:txBody>
      </p:sp>
      <p:pic>
        <p:nvPicPr>
          <p:cNvPr id="19" name="Picture 2" descr="C:\Users\tisha.mcglaughlin\Desktop\thumbs_up.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6604" y="2058534"/>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Users\tisha.mcglaughlin\Desktop\thumbs_up.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4101" y="2058534"/>
            <a:ext cx="190500" cy="1905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489873" y="5860623"/>
            <a:ext cx="6205125" cy="391016"/>
            <a:chOff x="489873" y="5860623"/>
            <a:chExt cx="6205125" cy="391016"/>
          </a:xfrm>
        </p:grpSpPr>
        <p:grpSp>
          <p:nvGrpSpPr>
            <p:cNvPr id="22" name="Group 21"/>
            <p:cNvGrpSpPr/>
            <p:nvPr/>
          </p:nvGrpSpPr>
          <p:grpSpPr>
            <a:xfrm>
              <a:off x="590659" y="5860623"/>
              <a:ext cx="1493210" cy="235072"/>
              <a:chOff x="960786" y="6025407"/>
              <a:chExt cx="1493210" cy="235072"/>
            </a:xfrm>
          </p:grpSpPr>
          <p:pic>
            <p:nvPicPr>
              <p:cNvPr id="24" name="Picture 2" descr="C:\Users\tisha.mcglaughlin\Desktop\thumbs_up.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786" y="6025407"/>
                <a:ext cx="190500" cy="1905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1091362" y="6060424"/>
                <a:ext cx="1362634" cy="200055"/>
              </a:xfrm>
              <a:prstGeom prst="rect">
                <a:avLst/>
              </a:prstGeom>
              <a:noFill/>
            </p:spPr>
            <p:txBody>
              <a:bodyPr wrap="square" rtlCol="0">
                <a:spAutoFit/>
              </a:bodyPr>
              <a:lstStyle/>
              <a:p>
                <a:r>
                  <a:rPr lang="en-US" sz="700" i="1" dirty="0">
                    <a:solidFill>
                      <a:srgbClr val="000000"/>
                    </a:solidFill>
                  </a:rPr>
                  <a:t>Ohio In-demand Occupations</a:t>
                </a:r>
              </a:p>
            </p:txBody>
          </p:sp>
        </p:grpSp>
        <p:sp>
          <p:nvSpPr>
            <p:cNvPr id="27" name="TextBox 26"/>
            <p:cNvSpPr txBox="1"/>
            <p:nvPr/>
          </p:nvSpPr>
          <p:spPr>
            <a:xfrm>
              <a:off x="489873" y="6051584"/>
              <a:ext cx="6205125" cy="200055"/>
            </a:xfrm>
            <a:prstGeom prst="rect">
              <a:avLst/>
            </a:prstGeom>
            <a:noFill/>
          </p:spPr>
          <p:txBody>
            <a:bodyPr wrap="square" rtlCol="0">
              <a:spAutoFit/>
            </a:bodyPr>
            <a:lstStyle/>
            <a:p>
              <a:r>
                <a:rPr lang="en-US" sz="700" i="1" dirty="0">
                  <a:solidFill>
                    <a:srgbClr val="000000"/>
                  </a:solidFill>
                </a:rPr>
                <a:t>Data reflects 2014 Ohio labor statistics and public institutions of higher education for 2013-2014. For specific tuition costs, visit ohiohighered.org.</a:t>
              </a:r>
            </a:p>
          </p:txBody>
        </p:sp>
      </p:grpSp>
    </p:spTree>
    <p:extLst>
      <p:ext uri="{BB962C8B-B14F-4D97-AF65-F5344CB8AC3E}">
        <p14:creationId xmlns:p14="http://schemas.microsoft.com/office/powerpoint/2010/main" val="2024312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_DegreeMarker.png"/>
          <p:cNvPicPr>
            <a:picLocks noChangeAspect="1"/>
          </p:cNvPicPr>
          <p:nvPr/>
        </p:nvPicPr>
        <p:blipFill>
          <a:blip r:embed="rId4"/>
          <a:stretch>
            <a:fillRect/>
          </a:stretch>
        </p:blipFill>
        <p:spPr>
          <a:xfrm>
            <a:off x="6178550" y="1526488"/>
            <a:ext cx="161925" cy="1990725"/>
          </a:xfrm>
          <a:prstGeom prst="rect">
            <a:avLst/>
          </a:prstGeom>
        </p:spPr>
      </p:pic>
      <p:pic>
        <p:nvPicPr>
          <p:cNvPr id="6" name="Picture 5" descr="_DegreeMarker.png"/>
          <p:cNvPicPr>
            <a:picLocks noChangeAspect="1"/>
          </p:cNvPicPr>
          <p:nvPr/>
        </p:nvPicPr>
        <p:blipFill>
          <a:blip r:embed="rId4"/>
          <a:stretch>
            <a:fillRect/>
          </a:stretch>
        </p:blipFill>
        <p:spPr>
          <a:xfrm>
            <a:off x="4245801" y="1526488"/>
            <a:ext cx="161925" cy="1990725"/>
          </a:xfrm>
          <a:prstGeom prst="rect">
            <a:avLst/>
          </a:prstGeom>
        </p:spPr>
      </p:pic>
      <p:pic>
        <p:nvPicPr>
          <p:cNvPr id="7" name="Picture 6" descr="_DegreeMarker.png"/>
          <p:cNvPicPr>
            <a:picLocks noChangeAspect="1"/>
          </p:cNvPicPr>
          <p:nvPr/>
        </p:nvPicPr>
        <p:blipFill>
          <a:blip r:embed="rId4"/>
          <a:stretch>
            <a:fillRect/>
          </a:stretch>
        </p:blipFill>
        <p:spPr>
          <a:xfrm>
            <a:off x="8092979" y="1526488"/>
            <a:ext cx="161925" cy="1990725"/>
          </a:xfrm>
          <a:prstGeom prst="rect">
            <a:avLst/>
          </a:prstGeom>
        </p:spPr>
      </p:pic>
      <p:sp>
        <p:nvSpPr>
          <p:cNvPr id="8" name="TextBox 7"/>
          <p:cNvSpPr txBox="1"/>
          <p:nvPr/>
        </p:nvSpPr>
        <p:spPr>
          <a:xfrm>
            <a:off x="552559" y="2058534"/>
            <a:ext cx="1789625" cy="584775"/>
          </a:xfrm>
          <a:prstGeom prst="rect">
            <a:avLst/>
          </a:prstGeom>
          <a:noFill/>
        </p:spPr>
        <p:txBody>
          <a:bodyPr wrap="square" rtlCol="0">
            <a:spAutoFit/>
          </a:bodyPr>
          <a:lstStyle/>
          <a:p>
            <a:r>
              <a:rPr lang="en-US" sz="1100" b="1" dirty="0">
                <a:solidFill>
                  <a:srgbClr val="FFFFFF"/>
                </a:solidFill>
                <a:cs typeface="Arial"/>
              </a:rPr>
              <a:t>Start Pre-Engineering</a:t>
            </a:r>
          </a:p>
          <a:p>
            <a:r>
              <a:rPr lang="en-US" sz="1100" dirty="0">
                <a:solidFill>
                  <a:srgbClr val="FFFFFF"/>
                </a:solidFill>
                <a:cs typeface="Arial"/>
              </a:rPr>
              <a:t>As early as grade 7</a:t>
            </a:r>
          </a:p>
          <a:p>
            <a:r>
              <a:rPr lang="en-US" sz="1000" dirty="0">
                <a:solidFill>
                  <a:srgbClr val="FFFFFF"/>
                </a:solidFill>
                <a:cs typeface="Arial"/>
              </a:rPr>
              <a:t>(based on readiness)</a:t>
            </a:r>
          </a:p>
        </p:txBody>
      </p:sp>
      <p:sp>
        <p:nvSpPr>
          <p:cNvPr id="9" name="TextBox 8"/>
          <p:cNvSpPr txBox="1"/>
          <p:nvPr/>
        </p:nvSpPr>
        <p:spPr>
          <a:xfrm>
            <a:off x="2478090" y="2062488"/>
            <a:ext cx="1789625" cy="800219"/>
          </a:xfrm>
          <a:prstGeom prst="rect">
            <a:avLst/>
          </a:prstGeom>
          <a:noFill/>
        </p:spPr>
        <p:txBody>
          <a:bodyPr wrap="square" rtlCol="0">
            <a:spAutoFit/>
          </a:bodyPr>
          <a:lstStyle/>
          <a:p>
            <a:r>
              <a:rPr lang="en-US" sz="1100" b="1" dirty="0">
                <a:solidFill>
                  <a:srgbClr val="FFFFFF"/>
                </a:solidFill>
                <a:cs typeface="Arial"/>
              </a:rPr>
              <a:t>Manufacturing Operations</a:t>
            </a:r>
          </a:p>
          <a:p>
            <a:r>
              <a:rPr lang="en-US" sz="800" dirty="0">
                <a:solidFill>
                  <a:srgbClr val="FFFFFF"/>
                </a:solidFill>
                <a:cs typeface="Arial"/>
              </a:rPr>
              <a:t>Median Salary: $19.00/hour</a:t>
            </a:r>
          </a:p>
          <a:p>
            <a:r>
              <a:rPr lang="en-US" sz="800" dirty="0">
                <a:solidFill>
                  <a:srgbClr val="FFFFFF"/>
                </a:solidFill>
                <a:cs typeface="Arial"/>
              </a:rPr>
              <a:t>Job Growth (x </a:t>
            </a:r>
            <a:r>
              <a:rPr lang="en-US" sz="800" dirty="0" err="1">
                <a:solidFill>
                  <a:srgbClr val="FFFFFF"/>
                </a:solidFill>
                <a:cs typeface="Arial"/>
              </a:rPr>
              <a:t>yr</a:t>
            </a:r>
            <a:r>
              <a:rPr lang="en-US" sz="800" dirty="0">
                <a:solidFill>
                  <a:srgbClr val="FFFFFF"/>
                </a:solidFill>
                <a:cs typeface="Arial"/>
              </a:rPr>
              <a:t>): </a:t>
            </a:r>
            <a:r>
              <a:rPr lang="en-US" sz="800" dirty="0" err="1">
                <a:solidFill>
                  <a:srgbClr val="FFFFFF"/>
                </a:solidFill>
                <a:cs typeface="Arial"/>
              </a:rPr>
              <a:t>x.x</a:t>
            </a:r>
            <a:r>
              <a:rPr lang="en-US" sz="800" dirty="0">
                <a:solidFill>
                  <a:srgbClr val="FFFFFF"/>
                </a:solidFill>
                <a:cs typeface="Arial"/>
              </a:rPr>
              <a:t>%</a:t>
            </a:r>
          </a:p>
          <a:p>
            <a:r>
              <a:rPr lang="en-US" sz="800" dirty="0">
                <a:solidFill>
                  <a:srgbClr val="FFFFFF"/>
                </a:solidFill>
                <a:cs typeface="Arial"/>
              </a:rPr>
              <a:t>Annual Openings: xxx</a:t>
            </a:r>
          </a:p>
        </p:txBody>
      </p:sp>
      <p:sp>
        <p:nvSpPr>
          <p:cNvPr id="10" name="TextBox 9"/>
          <p:cNvSpPr txBox="1"/>
          <p:nvPr/>
        </p:nvSpPr>
        <p:spPr>
          <a:xfrm>
            <a:off x="4399671" y="2062488"/>
            <a:ext cx="1789625" cy="1046440"/>
          </a:xfrm>
          <a:prstGeom prst="rect">
            <a:avLst/>
          </a:prstGeom>
          <a:noFill/>
        </p:spPr>
        <p:txBody>
          <a:bodyPr wrap="square" rtlCol="0">
            <a:spAutoFit/>
          </a:bodyPr>
          <a:lstStyle/>
          <a:p>
            <a:r>
              <a:rPr lang="en-US" sz="1100" b="1" dirty="0">
                <a:solidFill>
                  <a:srgbClr val="FFFFFF"/>
                </a:solidFill>
                <a:cs typeface="Arial"/>
              </a:rPr>
              <a:t>Electrical Engineering Technician</a:t>
            </a:r>
          </a:p>
          <a:p>
            <a:r>
              <a:rPr lang="en-US" sz="800" dirty="0">
                <a:solidFill>
                  <a:srgbClr val="FFFFFF"/>
                </a:solidFill>
                <a:cs typeface="Arial"/>
              </a:rPr>
              <a:t>Median Salary: $19.00/hour</a:t>
            </a:r>
          </a:p>
          <a:p>
            <a:r>
              <a:rPr lang="en-US" sz="800" dirty="0">
                <a:solidFill>
                  <a:srgbClr val="FFFFFF"/>
                </a:solidFill>
                <a:cs typeface="Arial"/>
              </a:rPr>
              <a:t>Job Growth (x </a:t>
            </a:r>
            <a:r>
              <a:rPr lang="en-US" sz="800" dirty="0" err="1">
                <a:solidFill>
                  <a:srgbClr val="FFFFFF"/>
                </a:solidFill>
                <a:cs typeface="Arial"/>
              </a:rPr>
              <a:t>yr</a:t>
            </a:r>
            <a:r>
              <a:rPr lang="en-US" sz="800" dirty="0">
                <a:solidFill>
                  <a:srgbClr val="FFFFFF"/>
                </a:solidFill>
                <a:cs typeface="Arial"/>
              </a:rPr>
              <a:t>): </a:t>
            </a:r>
            <a:r>
              <a:rPr lang="en-US" sz="800" dirty="0" err="1">
                <a:solidFill>
                  <a:srgbClr val="FFFFFF"/>
                </a:solidFill>
                <a:cs typeface="Arial"/>
              </a:rPr>
              <a:t>x.x</a:t>
            </a:r>
            <a:r>
              <a:rPr lang="en-US" sz="800" dirty="0">
                <a:solidFill>
                  <a:srgbClr val="FFFFFF"/>
                </a:solidFill>
                <a:cs typeface="Arial"/>
              </a:rPr>
              <a:t>%</a:t>
            </a:r>
          </a:p>
          <a:p>
            <a:r>
              <a:rPr lang="en-US" sz="800" dirty="0">
                <a:solidFill>
                  <a:srgbClr val="FFFFFF"/>
                </a:solidFill>
                <a:cs typeface="Arial"/>
              </a:rPr>
              <a:t>Annual Openings: xxx</a:t>
            </a:r>
          </a:p>
          <a:p>
            <a:r>
              <a:rPr lang="en-US" sz="800" dirty="0">
                <a:solidFill>
                  <a:srgbClr val="FFFFFF"/>
                </a:solidFill>
                <a:cs typeface="Arial"/>
              </a:rPr>
              <a:t>Average Tuition (1 </a:t>
            </a:r>
            <a:r>
              <a:rPr lang="en-US" sz="800" dirty="0" err="1">
                <a:solidFill>
                  <a:srgbClr val="FFFFFF"/>
                </a:solidFill>
                <a:cs typeface="Arial"/>
              </a:rPr>
              <a:t>yr</a:t>
            </a:r>
            <a:r>
              <a:rPr lang="en-US" sz="800" dirty="0">
                <a:solidFill>
                  <a:srgbClr val="FFFFFF"/>
                </a:solidFill>
                <a:cs typeface="Arial"/>
              </a:rPr>
              <a:t>): $0-$2,400/</a:t>
            </a:r>
            <a:r>
              <a:rPr lang="en-US" sz="800" dirty="0" err="1">
                <a:solidFill>
                  <a:srgbClr val="FFFFFF"/>
                </a:solidFill>
                <a:cs typeface="Arial"/>
              </a:rPr>
              <a:t>yr</a:t>
            </a:r>
            <a:endParaRPr lang="en-US" sz="800" dirty="0">
              <a:solidFill>
                <a:srgbClr val="FFFFFF"/>
              </a:solidFill>
              <a:cs typeface="Arial"/>
            </a:endParaRPr>
          </a:p>
        </p:txBody>
      </p:sp>
      <p:sp>
        <p:nvSpPr>
          <p:cNvPr id="11" name="TextBox 10"/>
          <p:cNvSpPr txBox="1"/>
          <p:nvPr/>
        </p:nvSpPr>
        <p:spPr>
          <a:xfrm>
            <a:off x="6313005" y="2062488"/>
            <a:ext cx="1789625" cy="754053"/>
          </a:xfrm>
          <a:prstGeom prst="rect">
            <a:avLst/>
          </a:prstGeom>
          <a:noFill/>
        </p:spPr>
        <p:txBody>
          <a:bodyPr wrap="square" rtlCol="0">
            <a:spAutoFit/>
          </a:bodyPr>
          <a:lstStyle/>
          <a:p>
            <a:r>
              <a:rPr lang="en-US" sz="1100" b="1" dirty="0">
                <a:solidFill>
                  <a:srgbClr val="FFFFFF"/>
                </a:solidFill>
                <a:cs typeface="Arial"/>
              </a:rPr>
              <a:t>Electrical Engineer</a:t>
            </a:r>
          </a:p>
          <a:p>
            <a:r>
              <a:rPr lang="en-US" sz="800" dirty="0">
                <a:solidFill>
                  <a:srgbClr val="FFFFFF"/>
                </a:solidFill>
                <a:cs typeface="Arial"/>
              </a:rPr>
              <a:t>Median Salary: $</a:t>
            </a:r>
            <a:r>
              <a:rPr lang="en-US" sz="800" dirty="0" err="1">
                <a:solidFill>
                  <a:srgbClr val="FFFFFF"/>
                </a:solidFill>
                <a:cs typeface="Arial"/>
              </a:rPr>
              <a:t>xx,xxx</a:t>
            </a:r>
            <a:endParaRPr lang="en-US" sz="800" dirty="0">
              <a:solidFill>
                <a:srgbClr val="FFFFFF"/>
              </a:solidFill>
              <a:cs typeface="Arial"/>
            </a:endParaRPr>
          </a:p>
          <a:p>
            <a:r>
              <a:rPr lang="en-US" sz="800" dirty="0">
                <a:solidFill>
                  <a:srgbClr val="FFFFFF"/>
                </a:solidFill>
                <a:cs typeface="Arial"/>
              </a:rPr>
              <a:t>Job Growth (10 </a:t>
            </a:r>
            <a:r>
              <a:rPr lang="en-US" sz="800" dirty="0" err="1">
                <a:solidFill>
                  <a:srgbClr val="FFFFFF"/>
                </a:solidFill>
                <a:cs typeface="Arial"/>
              </a:rPr>
              <a:t>yr</a:t>
            </a:r>
            <a:r>
              <a:rPr lang="en-US" sz="800" dirty="0">
                <a:solidFill>
                  <a:srgbClr val="FFFFFF"/>
                </a:solidFill>
                <a:cs typeface="Arial"/>
              </a:rPr>
              <a:t>): </a:t>
            </a:r>
            <a:r>
              <a:rPr lang="en-US" sz="800" dirty="0" err="1">
                <a:solidFill>
                  <a:srgbClr val="FFFFFF"/>
                </a:solidFill>
                <a:cs typeface="Arial"/>
              </a:rPr>
              <a:t>x.x</a:t>
            </a:r>
            <a:r>
              <a:rPr lang="en-US" sz="800" dirty="0">
                <a:solidFill>
                  <a:srgbClr val="FFFFFF"/>
                </a:solidFill>
                <a:cs typeface="Arial"/>
              </a:rPr>
              <a:t>%</a:t>
            </a:r>
          </a:p>
          <a:p>
            <a:r>
              <a:rPr lang="en-US" sz="800" dirty="0">
                <a:solidFill>
                  <a:srgbClr val="FFFFFF"/>
                </a:solidFill>
                <a:cs typeface="Arial"/>
              </a:rPr>
              <a:t>Annual Openings: xx</a:t>
            </a:r>
          </a:p>
          <a:p>
            <a:r>
              <a:rPr lang="en-US" sz="800" dirty="0">
                <a:solidFill>
                  <a:srgbClr val="FFFFFF"/>
                </a:solidFill>
                <a:cs typeface="Arial"/>
              </a:rPr>
              <a:t>Average Tuition (4 </a:t>
            </a:r>
            <a:r>
              <a:rPr lang="en-US" sz="800" dirty="0" err="1">
                <a:solidFill>
                  <a:srgbClr val="FFFFFF"/>
                </a:solidFill>
                <a:cs typeface="Arial"/>
              </a:rPr>
              <a:t>yrs</a:t>
            </a:r>
            <a:r>
              <a:rPr lang="en-US" sz="800" dirty="0">
                <a:solidFill>
                  <a:srgbClr val="FFFFFF"/>
                </a:solidFill>
                <a:cs typeface="Arial"/>
              </a:rPr>
              <a:t>): $</a:t>
            </a:r>
            <a:r>
              <a:rPr lang="en-US" sz="800" dirty="0" err="1">
                <a:solidFill>
                  <a:srgbClr val="FFFFFF"/>
                </a:solidFill>
                <a:cs typeface="Arial"/>
              </a:rPr>
              <a:t>xx,xxx</a:t>
            </a:r>
            <a:r>
              <a:rPr lang="en-US" sz="800" dirty="0">
                <a:solidFill>
                  <a:srgbClr val="FFFFFF"/>
                </a:solidFill>
                <a:cs typeface="Arial"/>
              </a:rPr>
              <a:t>/</a:t>
            </a:r>
            <a:r>
              <a:rPr lang="en-US" sz="800" dirty="0" err="1">
                <a:solidFill>
                  <a:srgbClr val="FFFFFF"/>
                </a:solidFill>
                <a:cs typeface="Arial"/>
              </a:rPr>
              <a:t>yr</a:t>
            </a:r>
            <a:endParaRPr lang="en-US" sz="800" dirty="0">
              <a:solidFill>
                <a:srgbClr val="FFFFFF"/>
              </a:solidFill>
              <a:cs typeface="Arial"/>
            </a:endParaRPr>
          </a:p>
        </p:txBody>
      </p:sp>
      <p:sp>
        <p:nvSpPr>
          <p:cNvPr id="12" name="TextBox 11"/>
          <p:cNvSpPr txBox="1"/>
          <p:nvPr/>
        </p:nvSpPr>
        <p:spPr>
          <a:xfrm>
            <a:off x="577959" y="3970514"/>
            <a:ext cx="1764225" cy="769441"/>
          </a:xfrm>
          <a:prstGeom prst="rect">
            <a:avLst/>
          </a:prstGeom>
          <a:noFill/>
        </p:spPr>
        <p:txBody>
          <a:bodyPr wrap="square" rtlCol="0">
            <a:spAutoFit/>
          </a:bodyPr>
          <a:lstStyle/>
          <a:p>
            <a:pPr algn="ctr"/>
            <a:r>
              <a:rPr lang="en-US" sz="1100" dirty="0">
                <a:solidFill>
                  <a:srgbClr val="000000"/>
                </a:solidFill>
                <a:cs typeface="Arial"/>
              </a:rPr>
              <a:t>Workplace Visits</a:t>
            </a:r>
          </a:p>
          <a:p>
            <a:pPr algn="ctr"/>
            <a:r>
              <a:rPr lang="en-US" sz="1100" dirty="0">
                <a:solidFill>
                  <a:srgbClr val="000000"/>
                </a:solidFill>
                <a:cs typeface="Arial"/>
              </a:rPr>
              <a:t>Job Shadow</a:t>
            </a:r>
          </a:p>
          <a:p>
            <a:pPr algn="ctr"/>
            <a:r>
              <a:rPr lang="en-US" sz="1100" dirty="0">
                <a:solidFill>
                  <a:srgbClr val="000000"/>
                </a:solidFill>
                <a:cs typeface="Arial"/>
              </a:rPr>
              <a:t>Internship</a:t>
            </a:r>
          </a:p>
          <a:p>
            <a:pPr algn="ctr"/>
            <a:r>
              <a:rPr lang="en-US" sz="1100" dirty="0">
                <a:solidFill>
                  <a:srgbClr val="000000"/>
                </a:solidFill>
                <a:cs typeface="Arial"/>
              </a:rPr>
              <a:t>Work</a:t>
            </a:r>
          </a:p>
        </p:txBody>
      </p:sp>
      <p:sp>
        <p:nvSpPr>
          <p:cNvPr id="13" name="TextBox 12"/>
          <p:cNvSpPr txBox="1"/>
          <p:nvPr/>
        </p:nvSpPr>
        <p:spPr>
          <a:xfrm>
            <a:off x="2478090" y="3970514"/>
            <a:ext cx="1764225" cy="938719"/>
          </a:xfrm>
          <a:prstGeom prst="rect">
            <a:avLst/>
          </a:prstGeom>
          <a:noFill/>
        </p:spPr>
        <p:txBody>
          <a:bodyPr wrap="square" rtlCol="0">
            <a:spAutoFit/>
          </a:bodyPr>
          <a:lstStyle/>
          <a:p>
            <a:pPr algn="ctr"/>
            <a:r>
              <a:rPr lang="en-US" sz="1100" dirty="0">
                <a:solidFill>
                  <a:srgbClr val="000000"/>
                </a:solidFill>
                <a:cs typeface="Arial"/>
              </a:rPr>
              <a:t>Full-time work in the summer, part-time work during the school year.</a:t>
            </a:r>
          </a:p>
          <a:p>
            <a:pPr algn="ctr"/>
            <a:r>
              <a:rPr lang="en-US" sz="1100" dirty="0">
                <a:solidFill>
                  <a:srgbClr val="000000"/>
                </a:solidFill>
                <a:cs typeface="Arial"/>
              </a:rPr>
              <a:t>$19.00 per hour and college credit</a:t>
            </a:r>
          </a:p>
        </p:txBody>
      </p:sp>
      <p:sp>
        <p:nvSpPr>
          <p:cNvPr id="14" name="TextBox 13"/>
          <p:cNvSpPr txBox="1"/>
          <p:nvPr/>
        </p:nvSpPr>
        <p:spPr>
          <a:xfrm>
            <a:off x="4399671" y="3970514"/>
            <a:ext cx="1764225" cy="938719"/>
          </a:xfrm>
          <a:prstGeom prst="rect">
            <a:avLst/>
          </a:prstGeom>
          <a:noFill/>
        </p:spPr>
        <p:txBody>
          <a:bodyPr wrap="square" rtlCol="0">
            <a:spAutoFit/>
          </a:bodyPr>
          <a:lstStyle/>
          <a:p>
            <a:pPr algn="ctr"/>
            <a:r>
              <a:rPr lang="en-US" sz="1100" dirty="0">
                <a:solidFill>
                  <a:srgbClr val="000000"/>
                </a:solidFill>
                <a:cs typeface="Arial"/>
              </a:rPr>
              <a:t>Full-time work in the summer, part-time work during the school year.</a:t>
            </a:r>
          </a:p>
          <a:p>
            <a:pPr algn="ctr"/>
            <a:r>
              <a:rPr lang="en-US" sz="1100" dirty="0">
                <a:solidFill>
                  <a:srgbClr val="000000"/>
                </a:solidFill>
                <a:cs typeface="Arial"/>
              </a:rPr>
              <a:t>$19.00 per hour, up to $2,400 in scholarships</a:t>
            </a:r>
          </a:p>
        </p:txBody>
      </p:sp>
      <p:sp>
        <p:nvSpPr>
          <p:cNvPr id="15" name="TextBox 14"/>
          <p:cNvSpPr txBox="1"/>
          <p:nvPr/>
        </p:nvSpPr>
        <p:spPr>
          <a:xfrm>
            <a:off x="6313005" y="3970514"/>
            <a:ext cx="1764225" cy="261610"/>
          </a:xfrm>
          <a:prstGeom prst="rect">
            <a:avLst/>
          </a:prstGeom>
          <a:noFill/>
        </p:spPr>
        <p:txBody>
          <a:bodyPr wrap="square" rtlCol="0">
            <a:spAutoFit/>
          </a:bodyPr>
          <a:lstStyle/>
          <a:p>
            <a:pPr algn="ctr"/>
            <a:r>
              <a:rPr lang="en-US" sz="1100" dirty="0">
                <a:solidFill>
                  <a:srgbClr val="000000"/>
                </a:solidFill>
                <a:cs typeface="Arial"/>
              </a:rPr>
              <a:t>Work</a:t>
            </a:r>
          </a:p>
        </p:txBody>
      </p:sp>
      <p:sp>
        <p:nvSpPr>
          <p:cNvPr id="27" name="TextBox 26"/>
          <p:cNvSpPr txBox="1"/>
          <p:nvPr/>
        </p:nvSpPr>
        <p:spPr>
          <a:xfrm>
            <a:off x="3941674" y="1376310"/>
            <a:ext cx="748923" cy="230832"/>
          </a:xfrm>
          <a:prstGeom prst="rect">
            <a:avLst/>
          </a:prstGeom>
          <a:noFill/>
        </p:spPr>
        <p:txBody>
          <a:bodyPr wrap="none" rtlCol="0">
            <a:spAutoFit/>
          </a:bodyPr>
          <a:lstStyle/>
          <a:p>
            <a:pPr algn="ctr"/>
            <a:r>
              <a:rPr lang="en-US" sz="900" b="1" dirty="0">
                <a:solidFill>
                  <a:srgbClr val="000000"/>
                </a:solidFill>
                <a:cs typeface="Arial"/>
              </a:rPr>
              <a:t>Certificate</a:t>
            </a:r>
          </a:p>
        </p:txBody>
      </p:sp>
      <p:sp>
        <p:nvSpPr>
          <p:cNvPr id="28" name="TextBox 27"/>
          <p:cNvSpPr txBox="1"/>
          <p:nvPr/>
        </p:nvSpPr>
        <p:spPr>
          <a:xfrm>
            <a:off x="7473969" y="1237810"/>
            <a:ext cx="1396536" cy="369332"/>
          </a:xfrm>
          <a:prstGeom prst="rect">
            <a:avLst/>
          </a:prstGeom>
          <a:noFill/>
        </p:spPr>
        <p:txBody>
          <a:bodyPr wrap="none" rtlCol="0">
            <a:spAutoFit/>
          </a:bodyPr>
          <a:lstStyle/>
          <a:p>
            <a:pPr algn="ctr"/>
            <a:r>
              <a:rPr lang="en-US" sz="900" b="1" dirty="0">
                <a:solidFill>
                  <a:srgbClr val="000000"/>
                </a:solidFill>
                <a:cs typeface="Arial"/>
              </a:rPr>
              <a:t>Bachelor’s Degree in</a:t>
            </a:r>
          </a:p>
          <a:p>
            <a:pPr algn="ctr"/>
            <a:r>
              <a:rPr lang="en-US" sz="900" b="1" dirty="0">
                <a:solidFill>
                  <a:srgbClr val="000000"/>
                </a:solidFill>
                <a:cs typeface="Arial"/>
              </a:rPr>
              <a:t>Electrical Engineering</a:t>
            </a:r>
          </a:p>
        </p:txBody>
      </p:sp>
      <p:sp>
        <p:nvSpPr>
          <p:cNvPr id="29" name="TextBox 28"/>
          <p:cNvSpPr txBox="1"/>
          <p:nvPr/>
        </p:nvSpPr>
        <p:spPr>
          <a:xfrm>
            <a:off x="5472642" y="1099311"/>
            <a:ext cx="1563248" cy="507831"/>
          </a:xfrm>
          <a:prstGeom prst="rect">
            <a:avLst/>
          </a:prstGeom>
          <a:noFill/>
        </p:spPr>
        <p:txBody>
          <a:bodyPr wrap="none" rtlCol="0">
            <a:spAutoFit/>
          </a:bodyPr>
          <a:lstStyle/>
          <a:p>
            <a:pPr algn="ctr"/>
            <a:r>
              <a:rPr lang="en-US" sz="900" b="1" dirty="0">
                <a:solidFill>
                  <a:srgbClr val="000000"/>
                </a:solidFill>
                <a:cs typeface="Arial"/>
              </a:rPr>
              <a:t>Associate of Applied</a:t>
            </a:r>
          </a:p>
          <a:p>
            <a:pPr algn="ctr"/>
            <a:r>
              <a:rPr lang="en-US" sz="900" b="1" dirty="0">
                <a:solidFill>
                  <a:srgbClr val="000000"/>
                </a:solidFill>
                <a:cs typeface="Arial"/>
              </a:rPr>
              <a:t>Science in Electrical</a:t>
            </a:r>
          </a:p>
          <a:p>
            <a:pPr algn="ctr"/>
            <a:r>
              <a:rPr lang="en-US" sz="900" b="1" dirty="0">
                <a:solidFill>
                  <a:srgbClr val="000000"/>
                </a:solidFill>
                <a:cs typeface="Arial"/>
              </a:rPr>
              <a:t>Engineering Technology </a:t>
            </a: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8638" y="289679"/>
            <a:ext cx="2196353" cy="618836"/>
          </a:xfrm>
          <a:prstGeom prst="rect">
            <a:avLst/>
          </a:prstGeom>
        </p:spPr>
      </p:pic>
      <p:sp>
        <p:nvSpPr>
          <p:cNvPr id="2" name="TextBox 1"/>
          <p:cNvSpPr txBox="1"/>
          <p:nvPr/>
        </p:nvSpPr>
        <p:spPr>
          <a:xfrm>
            <a:off x="2321069" y="3395985"/>
            <a:ext cx="3990131" cy="523220"/>
          </a:xfrm>
          <a:prstGeom prst="rect">
            <a:avLst/>
          </a:prstGeom>
          <a:noFill/>
        </p:spPr>
        <p:txBody>
          <a:bodyPr wrap="none" rtlCol="0">
            <a:spAutoFit/>
          </a:bodyPr>
          <a:lstStyle/>
          <a:p>
            <a:r>
              <a:rPr lang="en-US" sz="2800" b="1" dirty="0">
                <a:solidFill>
                  <a:srgbClr val="21813A"/>
                </a:solidFill>
              </a:rPr>
              <a:t>Work, Earn, and Learn</a:t>
            </a:r>
          </a:p>
        </p:txBody>
      </p:sp>
    </p:spTree>
    <p:extLst>
      <p:ext uri="{BB962C8B-B14F-4D97-AF65-F5344CB8AC3E}">
        <p14:creationId xmlns:p14="http://schemas.microsoft.com/office/powerpoint/2010/main" val="1718110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9379C7-A94B-C44A-A3F1-F82AE28414E2}"/>
              </a:ext>
            </a:extLst>
          </p:cNvPr>
          <p:cNvPicPr>
            <a:picLocks noChangeAspect="1"/>
          </p:cNvPicPr>
          <p:nvPr/>
        </p:nvPicPr>
        <p:blipFill>
          <a:blip r:embed="rId3"/>
          <a:stretch>
            <a:fillRect/>
          </a:stretch>
        </p:blipFill>
        <p:spPr>
          <a:xfrm>
            <a:off x="3002037" y="1103531"/>
            <a:ext cx="3378200" cy="914400"/>
          </a:xfrm>
          <a:prstGeom prst="rect">
            <a:avLst/>
          </a:prstGeom>
        </p:spPr>
      </p:pic>
      <p:sp>
        <p:nvSpPr>
          <p:cNvPr id="2" name="Title 1">
            <a:extLst>
              <a:ext uri="{FF2B5EF4-FFF2-40B4-BE49-F238E27FC236}">
                <a16:creationId xmlns:a16="http://schemas.microsoft.com/office/drawing/2014/main" id="{0EB6FD22-0A65-4C9F-8E75-FF7912EA88F2}"/>
              </a:ext>
            </a:extLst>
          </p:cNvPr>
          <p:cNvSpPr>
            <a:spLocks noGrp="1"/>
          </p:cNvSpPr>
          <p:nvPr>
            <p:ph type="title"/>
          </p:nvPr>
        </p:nvSpPr>
        <p:spPr/>
        <p:txBody>
          <a:bodyPr/>
          <a:lstStyle/>
          <a:p>
            <a:r>
              <a:rPr lang="en-US" dirty="0" err="1"/>
              <a:t>OhioMeansJobs</a:t>
            </a:r>
            <a:r>
              <a:rPr lang="en-US" dirty="0"/>
              <a:t>-Readiness Seal</a:t>
            </a:r>
          </a:p>
        </p:txBody>
      </p:sp>
      <p:pic>
        <p:nvPicPr>
          <p:cNvPr id="5" name="Content Placeholder 4">
            <a:extLst>
              <a:ext uri="{FF2B5EF4-FFF2-40B4-BE49-F238E27FC236}">
                <a16:creationId xmlns:a16="http://schemas.microsoft.com/office/drawing/2014/main" id="{5B47B0CF-F86D-43D2-B329-E38CA62DE0B2}"/>
              </a:ext>
            </a:extLst>
          </p:cNvPr>
          <p:cNvPicPr>
            <a:picLocks noGrp="1" noChangeAspect="1"/>
          </p:cNvPicPr>
          <p:nvPr>
            <p:ph idx="1"/>
          </p:nvPr>
        </p:nvPicPr>
        <p:blipFill>
          <a:blip r:embed="rId4"/>
          <a:stretch>
            <a:fillRect/>
          </a:stretch>
        </p:blipFill>
        <p:spPr>
          <a:xfrm>
            <a:off x="2550565" y="1684919"/>
            <a:ext cx="4042870" cy="4042870"/>
          </a:xfrm>
        </p:spPr>
      </p:pic>
      <p:pic>
        <p:nvPicPr>
          <p:cNvPr id="9" name="Picture 8">
            <a:extLst>
              <a:ext uri="{FF2B5EF4-FFF2-40B4-BE49-F238E27FC236}">
                <a16:creationId xmlns:a16="http://schemas.microsoft.com/office/drawing/2014/main" id="{B306F297-EC92-437D-8FA9-5F4182FD3E16}"/>
              </a:ext>
            </a:extLst>
          </p:cNvPr>
          <p:cNvPicPr>
            <a:picLocks noChangeAspect="1"/>
          </p:cNvPicPr>
          <p:nvPr/>
        </p:nvPicPr>
        <p:blipFill>
          <a:blip r:embed="rId5"/>
          <a:stretch>
            <a:fillRect/>
          </a:stretch>
        </p:blipFill>
        <p:spPr>
          <a:xfrm>
            <a:off x="328078" y="2663585"/>
            <a:ext cx="2143424" cy="1324160"/>
          </a:xfrm>
          <a:prstGeom prst="rect">
            <a:avLst/>
          </a:prstGeom>
        </p:spPr>
      </p:pic>
      <p:pic>
        <p:nvPicPr>
          <p:cNvPr id="11" name="Picture 10">
            <a:extLst>
              <a:ext uri="{FF2B5EF4-FFF2-40B4-BE49-F238E27FC236}">
                <a16:creationId xmlns:a16="http://schemas.microsoft.com/office/drawing/2014/main" id="{1809C81F-D780-4E90-8C60-4A3B6FEE3E49}"/>
              </a:ext>
            </a:extLst>
          </p:cNvPr>
          <p:cNvPicPr>
            <a:picLocks noChangeAspect="1"/>
          </p:cNvPicPr>
          <p:nvPr/>
        </p:nvPicPr>
        <p:blipFill>
          <a:blip r:embed="rId6"/>
          <a:stretch>
            <a:fillRect/>
          </a:stretch>
        </p:blipFill>
        <p:spPr>
          <a:xfrm>
            <a:off x="576279" y="4764335"/>
            <a:ext cx="1667108" cy="1314633"/>
          </a:xfrm>
          <a:prstGeom prst="rect">
            <a:avLst/>
          </a:prstGeom>
        </p:spPr>
      </p:pic>
      <p:pic>
        <p:nvPicPr>
          <p:cNvPr id="13" name="Picture 12">
            <a:extLst>
              <a:ext uri="{FF2B5EF4-FFF2-40B4-BE49-F238E27FC236}">
                <a16:creationId xmlns:a16="http://schemas.microsoft.com/office/drawing/2014/main" id="{B7A0D2B4-E461-4544-A939-1E2710FDA0A4}"/>
              </a:ext>
            </a:extLst>
          </p:cNvPr>
          <p:cNvPicPr>
            <a:picLocks noChangeAspect="1"/>
          </p:cNvPicPr>
          <p:nvPr/>
        </p:nvPicPr>
        <p:blipFill>
          <a:blip r:embed="rId7"/>
          <a:stretch>
            <a:fillRect/>
          </a:stretch>
        </p:blipFill>
        <p:spPr>
          <a:xfrm>
            <a:off x="7377046" y="1271744"/>
            <a:ext cx="1428949" cy="1257475"/>
          </a:xfrm>
          <a:prstGeom prst="rect">
            <a:avLst/>
          </a:prstGeom>
        </p:spPr>
      </p:pic>
      <p:pic>
        <p:nvPicPr>
          <p:cNvPr id="15" name="Picture 14">
            <a:extLst>
              <a:ext uri="{FF2B5EF4-FFF2-40B4-BE49-F238E27FC236}">
                <a16:creationId xmlns:a16="http://schemas.microsoft.com/office/drawing/2014/main" id="{B759B0BA-3AE0-4EEF-A9FA-F76C2C38BF47}"/>
              </a:ext>
            </a:extLst>
          </p:cNvPr>
          <p:cNvPicPr>
            <a:picLocks noChangeAspect="1"/>
          </p:cNvPicPr>
          <p:nvPr/>
        </p:nvPicPr>
        <p:blipFill>
          <a:blip r:embed="rId8"/>
          <a:stretch>
            <a:fillRect/>
          </a:stretch>
        </p:blipFill>
        <p:spPr>
          <a:xfrm>
            <a:off x="457200" y="1643270"/>
            <a:ext cx="2143424" cy="514422"/>
          </a:xfrm>
          <a:prstGeom prst="rect">
            <a:avLst/>
          </a:prstGeom>
        </p:spPr>
      </p:pic>
      <p:pic>
        <p:nvPicPr>
          <p:cNvPr id="17" name="Picture 16">
            <a:extLst>
              <a:ext uri="{FF2B5EF4-FFF2-40B4-BE49-F238E27FC236}">
                <a16:creationId xmlns:a16="http://schemas.microsoft.com/office/drawing/2014/main" id="{1B1AF5EB-1751-4C11-963F-F934245D4B87}"/>
              </a:ext>
            </a:extLst>
          </p:cNvPr>
          <p:cNvPicPr>
            <a:picLocks noChangeAspect="1"/>
          </p:cNvPicPr>
          <p:nvPr/>
        </p:nvPicPr>
        <p:blipFill>
          <a:blip r:embed="rId9"/>
          <a:stretch>
            <a:fillRect/>
          </a:stretch>
        </p:blipFill>
        <p:spPr>
          <a:xfrm>
            <a:off x="7138887" y="3001405"/>
            <a:ext cx="1667108" cy="1409897"/>
          </a:xfrm>
          <a:prstGeom prst="rect">
            <a:avLst/>
          </a:prstGeom>
        </p:spPr>
      </p:pic>
      <p:pic>
        <p:nvPicPr>
          <p:cNvPr id="19" name="Picture 18">
            <a:extLst>
              <a:ext uri="{FF2B5EF4-FFF2-40B4-BE49-F238E27FC236}">
                <a16:creationId xmlns:a16="http://schemas.microsoft.com/office/drawing/2014/main" id="{0AB6F901-05AE-4545-B101-6548BA0557B6}"/>
              </a:ext>
            </a:extLst>
          </p:cNvPr>
          <p:cNvPicPr>
            <a:picLocks noChangeAspect="1"/>
          </p:cNvPicPr>
          <p:nvPr/>
        </p:nvPicPr>
        <p:blipFill>
          <a:blip r:embed="rId10"/>
          <a:stretch>
            <a:fillRect/>
          </a:stretch>
        </p:blipFill>
        <p:spPr>
          <a:xfrm>
            <a:off x="7138887" y="4883488"/>
            <a:ext cx="1666875" cy="1076325"/>
          </a:xfrm>
          <a:prstGeom prst="rect">
            <a:avLst/>
          </a:prstGeom>
        </p:spPr>
      </p:pic>
      <p:pic>
        <p:nvPicPr>
          <p:cNvPr id="25" name="Picture 24">
            <a:extLst>
              <a:ext uri="{FF2B5EF4-FFF2-40B4-BE49-F238E27FC236}">
                <a16:creationId xmlns:a16="http://schemas.microsoft.com/office/drawing/2014/main" id="{BD94F226-9D9D-435B-8519-919E86360C71}"/>
              </a:ext>
            </a:extLst>
          </p:cNvPr>
          <p:cNvPicPr>
            <a:picLocks noChangeAspect="1"/>
          </p:cNvPicPr>
          <p:nvPr/>
        </p:nvPicPr>
        <p:blipFill>
          <a:blip r:embed="rId11"/>
          <a:stretch>
            <a:fillRect/>
          </a:stretch>
        </p:blipFill>
        <p:spPr>
          <a:xfrm>
            <a:off x="2471502" y="5547799"/>
            <a:ext cx="4439270" cy="695422"/>
          </a:xfrm>
          <a:prstGeom prst="rect">
            <a:avLst/>
          </a:prstGeom>
        </p:spPr>
      </p:pic>
    </p:spTree>
    <p:extLst>
      <p:ext uri="{BB962C8B-B14F-4D97-AF65-F5344CB8AC3E}">
        <p14:creationId xmlns:p14="http://schemas.microsoft.com/office/powerpoint/2010/main" val="6942924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CBF9-2AD7-417B-8263-826D7E358171}"/>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FDE2189A-CFC8-4C46-AAE4-B26E80E26C74}"/>
              </a:ext>
            </a:extLst>
          </p:cNvPr>
          <p:cNvSpPr>
            <a:spLocks noGrp="1"/>
          </p:cNvSpPr>
          <p:nvPr>
            <p:ph idx="1"/>
          </p:nvPr>
        </p:nvSpPr>
        <p:spPr/>
        <p:txBody>
          <a:bodyPr/>
          <a:lstStyle/>
          <a:p>
            <a:r>
              <a:rPr lang="en-US" dirty="0"/>
              <a:t>Analyze regional and local data</a:t>
            </a:r>
          </a:p>
          <a:p>
            <a:r>
              <a:rPr lang="en-US" dirty="0"/>
              <a:t>Work with area and regional partners</a:t>
            </a:r>
          </a:p>
          <a:p>
            <a:r>
              <a:rPr lang="en-US" dirty="0"/>
              <a:t>Identify resources</a:t>
            </a:r>
          </a:p>
          <a:p>
            <a:r>
              <a:rPr lang="en-US" dirty="0"/>
              <a:t>Become a SuccessBound coach</a:t>
            </a:r>
          </a:p>
          <a:p>
            <a:r>
              <a:rPr lang="en-US" dirty="0"/>
              <a:t>Enroll in SuccessBound courses &amp; training</a:t>
            </a:r>
          </a:p>
          <a:p>
            <a:r>
              <a:rPr lang="en-US" dirty="0"/>
              <a:t>Share quick wins and promising practices</a:t>
            </a:r>
          </a:p>
        </p:txBody>
      </p:sp>
    </p:spTree>
    <p:extLst>
      <p:ext uri="{BB962C8B-B14F-4D97-AF65-F5344CB8AC3E}">
        <p14:creationId xmlns:p14="http://schemas.microsoft.com/office/powerpoint/2010/main" val="3606883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F2B7E99B-6B70-42AB-A927-8F2EB35A88E9}"/>
              </a:ext>
            </a:extLst>
          </p:cNvPr>
          <p:cNvSpPr>
            <a:spLocks noGrp="1"/>
          </p:cNvSpPr>
          <p:nvPr>
            <p:ph type="title"/>
          </p:nvPr>
        </p:nvSpPr>
        <p:spPr/>
        <p:txBody>
          <a:bodyPr/>
          <a:lstStyle/>
          <a:p>
            <a:r>
              <a:rPr lang="en-US" dirty="0"/>
              <a:t>Goal for Each Child</a:t>
            </a:r>
          </a:p>
        </p:txBody>
      </p:sp>
      <p:sp>
        <p:nvSpPr>
          <p:cNvPr id="3" name="Content Placeholder 2">
            <a:extLst>
              <a:ext uri="{FF2B5EF4-FFF2-40B4-BE49-F238E27FC236}">
                <a16:creationId xmlns:a16="http://schemas.microsoft.com/office/drawing/2014/main" id="{5B285C56-8610-7144-A5D7-A63B4CC2640F}"/>
              </a:ext>
            </a:extLst>
          </p:cNvPr>
          <p:cNvSpPr>
            <a:spLocks noGrp="1"/>
          </p:cNvSpPr>
          <p:nvPr>
            <p:ph idx="1"/>
          </p:nvPr>
        </p:nvSpPr>
        <p:spPr/>
        <p:txBody>
          <a:bodyPr/>
          <a:lstStyle/>
          <a:p>
            <a:pPr marL="342900" lvl="0" indent="-342900" defTabSz="914400">
              <a:spcBef>
                <a:spcPts val="0"/>
              </a:spcBef>
              <a:spcAft>
                <a:spcPts val="1200"/>
              </a:spcAft>
              <a:buFont typeface="Symbol" panose="05050102010706020507" pitchFamily="18" charset="2"/>
              <a:buChar char=""/>
              <a:defRPr/>
            </a:pPr>
            <a:r>
              <a:rPr lang="en-US" dirty="0">
                <a:latin typeface="Arial" panose="020B0604020202020204" pitchFamily="34" charset="0"/>
                <a:ea typeface="Calibri" panose="020F0502020204030204" pitchFamily="34" charset="0"/>
                <a:cs typeface="Arial" panose="020B0604020202020204" pitchFamily="34" charset="0"/>
              </a:rPr>
              <a:t>Enrolled and succeeding in postsecondary education/training</a:t>
            </a:r>
          </a:p>
          <a:p>
            <a:pPr marL="342900" lvl="0" indent="-342900" defTabSz="914400">
              <a:spcBef>
                <a:spcPts val="0"/>
              </a:spcBef>
              <a:spcAft>
                <a:spcPts val="1200"/>
              </a:spcAft>
              <a:buFont typeface="Symbol" panose="05050102010706020507" pitchFamily="18" charset="2"/>
              <a:buChar char=""/>
              <a:defRPr/>
            </a:pPr>
            <a:r>
              <a:rPr lang="en-US" dirty="0">
                <a:latin typeface="Arial" panose="020B0604020202020204" pitchFamily="34" charset="0"/>
                <a:ea typeface="Calibri" panose="020F0502020204030204" pitchFamily="34" charset="0"/>
                <a:cs typeface="Arial" panose="020B0604020202020204" pitchFamily="34" charset="0"/>
              </a:rPr>
              <a:t>Serving in the military</a:t>
            </a:r>
          </a:p>
          <a:p>
            <a:pPr marL="342900" lvl="0" indent="-342900" defTabSz="914400">
              <a:spcBef>
                <a:spcPts val="0"/>
              </a:spcBef>
              <a:spcAft>
                <a:spcPts val="1200"/>
              </a:spcAft>
              <a:buFont typeface="Symbol" panose="05050102010706020507" pitchFamily="18" charset="2"/>
              <a:buChar char=""/>
              <a:defRPr/>
            </a:pPr>
            <a:r>
              <a:rPr lang="en-US" dirty="0">
                <a:latin typeface="Arial" panose="020B0604020202020204" pitchFamily="34" charset="0"/>
                <a:ea typeface="Calibri" panose="020F0502020204030204" pitchFamily="34" charset="0"/>
                <a:cs typeface="Arial" panose="020B0604020202020204" pitchFamily="34" charset="0"/>
              </a:rPr>
              <a:t>Earning a living wage</a:t>
            </a:r>
          </a:p>
        </p:txBody>
      </p:sp>
    </p:spTree>
    <p:extLst>
      <p:ext uri="{BB962C8B-B14F-4D97-AF65-F5344CB8AC3E}">
        <p14:creationId xmlns:p14="http://schemas.microsoft.com/office/powerpoint/2010/main" val="3117268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DE_PPT_ImageSlide_v1.png"/>
          <p:cNvPicPr>
            <a:picLocks noChangeAspect="1"/>
          </p:cNvPicPr>
          <p:nvPr/>
        </p:nvPicPr>
        <p:blipFill rotWithShape="1">
          <a:blip r:embed="rId2">
            <a:extLst>
              <a:ext uri="{28A0092B-C50C-407E-A947-70E740481C1C}">
                <a14:useLocalDpi xmlns:a14="http://schemas.microsoft.com/office/drawing/2010/main" val="0"/>
              </a:ext>
            </a:extLst>
          </a:blip>
          <a:srcRect r="19167"/>
          <a:stretch/>
        </p:blipFill>
        <p:spPr>
          <a:xfrm>
            <a:off x="-23707" y="0"/>
            <a:ext cx="9198187" cy="6400800"/>
          </a:xfrm>
          <a:prstGeom prst="rect">
            <a:avLst/>
          </a:prstGeom>
        </p:spPr>
      </p:pic>
      <p:sp>
        <p:nvSpPr>
          <p:cNvPr id="2" name="Title 1"/>
          <p:cNvSpPr>
            <a:spLocks noGrp="1"/>
          </p:cNvSpPr>
          <p:nvPr>
            <p:ph type="title"/>
          </p:nvPr>
        </p:nvSpPr>
        <p:spPr>
          <a:xfrm>
            <a:off x="457200" y="457200"/>
            <a:ext cx="8229600" cy="738664"/>
          </a:xfrm>
        </p:spPr>
        <p:txBody>
          <a:bodyPr/>
          <a:lstStyle/>
          <a:p>
            <a:r>
              <a:rPr lang="en-US" sz="4800" dirty="0">
                <a:solidFill>
                  <a:schemeClr val="bg1"/>
                </a:solidFill>
              </a:rPr>
              <a:t>successbound.ohio.gov</a:t>
            </a:r>
          </a:p>
        </p:txBody>
      </p:sp>
      <p:pic>
        <p:nvPicPr>
          <p:cNvPr id="5" name="Content Placeholder 4">
            <a:extLst>
              <a:ext uri="{FF2B5EF4-FFF2-40B4-BE49-F238E27FC236}">
                <a16:creationId xmlns:a16="http://schemas.microsoft.com/office/drawing/2014/main" id="{A23B1EC4-D381-C14D-ABC2-8F8ABBCD015C}"/>
              </a:ext>
            </a:extLst>
          </p:cNvPr>
          <p:cNvPicPr>
            <a:picLocks noGrp="1" noChangeAspect="1"/>
          </p:cNvPicPr>
          <p:nvPr>
            <p:ph idx="1"/>
          </p:nvPr>
        </p:nvPicPr>
        <p:blipFill>
          <a:blip r:embed="rId3"/>
          <a:stretch>
            <a:fillRect/>
          </a:stretch>
        </p:blipFill>
        <p:spPr>
          <a:xfrm>
            <a:off x="2247501" y="1997463"/>
            <a:ext cx="4648997" cy="2061055"/>
          </a:xfrm>
        </p:spPr>
      </p:pic>
    </p:spTree>
    <p:extLst>
      <p:ext uri="{BB962C8B-B14F-4D97-AF65-F5344CB8AC3E}">
        <p14:creationId xmlns:p14="http://schemas.microsoft.com/office/powerpoint/2010/main" val="3414207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DE Career Pathways">
  <a:themeElements>
    <a:clrScheme name="Custom 6">
      <a:dk1>
        <a:srgbClr val="000000"/>
      </a:dk1>
      <a:lt1>
        <a:srgbClr val="FFFFFF"/>
      </a:lt1>
      <a:dk2>
        <a:srgbClr val="000000"/>
      </a:dk2>
      <a:lt2>
        <a:srgbClr val="FFFFFF"/>
      </a:lt2>
      <a:accent1>
        <a:srgbClr val="E26427"/>
      </a:accent1>
      <a:accent2>
        <a:srgbClr val="F9BE00"/>
      </a:accent2>
      <a:accent3>
        <a:srgbClr val="B8CC3F"/>
      </a:accent3>
      <a:accent4>
        <a:srgbClr val="6DABE4"/>
      </a:accent4>
      <a:accent5>
        <a:srgbClr val="D9D9D9"/>
      </a:accent5>
      <a:accent6>
        <a:srgbClr val="FFFFFF"/>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DE Career Pathways">
  <a:themeElements>
    <a:clrScheme name="Custom 6">
      <a:dk1>
        <a:srgbClr val="000000"/>
      </a:dk1>
      <a:lt1>
        <a:srgbClr val="FFFFFF"/>
      </a:lt1>
      <a:dk2>
        <a:srgbClr val="000000"/>
      </a:dk2>
      <a:lt2>
        <a:srgbClr val="FFFFFF"/>
      </a:lt2>
      <a:accent1>
        <a:srgbClr val="E26427"/>
      </a:accent1>
      <a:accent2>
        <a:srgbClr val="F9BE00"/>
      </a:accent2>
      <a:accent3>
        <a:srgbClr val="B8CC3F"/>
      </a:accent3>
      <a:accent4>
        <a:srgbClr val="6DABE4"/>
      </a:accent4>
      <a:accent5>
        <a:srgbClr val="D9D9D9"/>
      </a:accent5>
      <a:accent6>
        <a:srgbClr val="FFFFFF"/>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2269</Words>
  <Application>Microsoft Macintosh PowerPoint</Application>
  <PresentationFormat>On-screen Show (4:3)</PresentationFormat>
  <Paragraphs>408</Paragraphs>
  <Slides>38</Slides>
  <Notes>16</Notes>
  <HiddenSlides>5</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38</vt:i4>
      </vt:variant>
    </vt:vector>
  </HeadingPairs>
  <TitlesOfParts>
    <vt:vector size="45" baseType="lpstr">
      <vt:lpstr>Arial</vt:lpstr>
      <vt:lpstr>Calibri</vt:lpstr>
      <vt:lpstr>Symbol</vt:lpstr>
      <vt:lpstr>Times New Roman</vt:lpstr>
      <vt:lpstr>Office Theme</vt:lpstr>
      <vt:lpstr>ODE Career Pathways</vt:lpstr>
      <vt:lpstr>1_ODE Career Pathways</vt:lpstr>
      <vt:lpstr>Reimagining Secondary Education</vt:lpstr>
      <vt:lpstr>College Completion Rates</vt:lpstr>
      <vt:lpstr>Education Attainment</vt:lpstr>
      <vt:lpstr>Education Attainment</vt:lpstr>
      <vt:lpstr>Education Attainment</vt:lpstr>
      <vt:lpstr>Education Attainment</vt:lpstr>
      <vt:lpstr>Education Attainment</vt:lpstr>
      <vt:lpstr>PowerPoint Presentation</vt:lpstr>
      <vt:lpstr>Education Attainment</vt:lpstr>
      <vt:lpstr>Goal for Each Child</vt:lpstr>
      <vt:lpstr>New Skills for Youth Grant </vt:lpstr>
      <vt:lpstr>New Skills For Youth</vt:lpstr>
      <vt:lpstr>New Skills For Youth</vt:lpstr>
      <vt:lpstr>New Skills For Youth</vt:lpstr>
      <vt:lpstr>New Skills For Youth</vt:lpstr>
      <vt:lpstr>New Skills For Youth</vt:lpstr>
      <vt:lpstr>SuccessBound</vt:lpstr>
      <vt:lpstr>Align Stages of Learning</vt:lpstr>
      <vt:lpstr>Foundations of SuccessBound</vt:lpstr>
      <vt:lpstr>Foundations of SuccessBound</vt:lpstr>
      <vt:lpstr>SuccessBound…</vt:lpstr>
      <vt:lpstr>PowerPoint Presentation</vt:lpstr>
      <vt:lpstr>Questions to be answered</vt:lpstr>
      <vt:lpstr>Business Advisory Council</vt:lpstr>
      <vt:lpstr>Ohio’s In-demand Jobs</vt:lpstr>
      <vt:lpstr>PowerPoint Presentation</vt:lpstr>
      <vt:lpstr>Postsecondary Credentials</vt:lpstr>
      <vt:lpstr>Industry-Recognized Credentials</vt:lpstr>
      <vt:lpstr>Creating Pathways</vt:lpstr>
      <vt:lpstr>Increasing Student Options</vt:lpstr>
      <vt:lpstr>Personalized Professional Pathway (P3)</vt:lpstr>
      <vt:lpstr>Credential Only Pathway</vt:lpstr>
      <vt:lpstr>PowerPoint Presentation</vt:lpstr>
      <vt:lpstr>PowerPoint Presentation</vt:lpstr>
      <vt:lpstr>OhioMeansJobs-Readiness Seal</vt:lpstr>
      <vt:lpstr>Next Steps</vt:lpstr>
      <vt:lpstr>Goal for Each Child</vt:lpstr>
      <vt:lpstr>successbound.ohio.gov</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2015-08-07T18:32:05Z</dcterms:created>
  <dcterms:modified xsi:type="dcterms:W3CDTF">2018-05-09T10:42:43Z</dcterms:modified>
</cp:coreProperties>
</file>